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4"/>
    <p:sldMasterId id="2147484049" r:id="rId5"/>
    <p:sldMasterId id="2147484107" r:id="rId6"/>
  </p:sldMasterIdLst>
  <p:notesMasterIdLst>
    <p:notesMasterId r:id="rId13"/>
  </p:notesMasterIdLst>
  <p:sldIdLst>
    <p:sldId id="2147482491" r:id="rId7"/>
    <p:sldId id="279" r:id="rId8"/>
    <p:sldId id="312" r:id="rId9"/>
    <p:sldId id="313" r:id="rId10"/>
    <p:sldId id="263" r:id="rId11"/>
    <p:sldId id="319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bility Envisioning Template" id="{B78A0A80-702B-4C5B-86A2-4CDB8F78068E}">
          <p14:sldIdLst>
            <p14:sldId id="2147482491"/>
            <p14:sldId id="279"/>
          </p14:sldIdLst>
        </p14:section>
        <p14:section name="Decision trees" id="{F80247C8-D93B-4B3B-8DB5-1A1ABFA7ACA7}">
          <p14:sldIdLst>
            <p14:sldId id="312"/>
            <p14:sldId id="313"/>
            <p14:sldId id="263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675312-9098-C2BF-5581-B68F3D29F11E}" name="Dave Miller" initials="DEM" userId="Dave Miller" providerId="None"/>
  <p188:author id="{1492F41C-0660-DC7E-A240-D29A3C009377}" name="Alipta Ballav" initials="AB" userId="S::aliptaballav@microsoft.com::5ac6adf6-2582-44c1-a354-0804005ea0ee" providerId="AD"/>
  <p188:author id="{AD69FC2D-D3C6-9269-C9DF-27F52E3639B0}" name="Brian Robinson (CELA)" initials="B(" userId="S::brirobinson@microsoft.com::e9e6b3f7-39b7-4613-b8f1-ce1c92411918" providerId="AD"/>
  <p188:author id="{30E0183B-0018-1ED8-698C-8F4FC5AEEA32}" name="Ryan J. Salva" initials="RS" userId="S::rsalva@microsoft.com::a2bcb4b9-b98d-4a3c-b640-aeec6eef02ad" providerId="AD"/>
  <p188:author id="{34200749-D87F-947E-7046-4233600DDD3C}" name="David Bao" initials="DB" userId="S::dabao@microsoft.com::78680c06-1086-4906-b678-24fe591e247f" providerId="AD"/>
  <p188:author id="{5AD88657-E868-943A-AF75-B8B013EDB0FD}" name="Mike Thomsen (GPS)" initials="MT(" userId="S::mikthom@microsoft.com::ca82afe5-9d0d-4329-a90a-a71e20ac3c58" providerId="AD"/>
  <p188:author id="{31CB148F-4A95-E1D8-92FC-1FC6E77319F9}" name="Dave Miller" initials="DM" userId="S::davidmi@microsoft.com::0dad75b5-d6ef-47fa-b003-f0c343ca26e3" providerId="AD"/>
  <p188:author id="{B7C7C6A2-044E-08D6-2B19-40AA7801E91C}" name="Jared Blake (DIGITAL INTELLIGENCE SYSTEMS L)" initials="JL" userId="S::v-jaredblake@microsoft.com::3d92c2d1-40d9-4bea-99a3-fa2ffd9a0bdc" providerId="AD"/>
  <p188:author id="{364723AA-AF1D-7B50-643E-BC8E7D56653E}" name="Dylan Tull" initials="DT" userId="S::d.tull@reply.com::5456b9bb-1744-4429-b65c-907684ca36ce" providerId="AD"/>
  <p188:author id="{D6234CAA-7704-7B29-B1BE-D1F448D0572F}" name="Ivory Hargrove" initials="IH" userId="S::ihargrove@microsoft.com::6e1cc4cf-3d85-4751-889e-ce61aeb5a1c8" providerId="AD"/>
  <p188:author id="{A00E18C1-C059-8B06-A1CE-D7CEDFDAE6FC}" name="Nate Bennett" initials="NB" userId="S::n.bennett@reply.com::3c747f24-d1f7-4cdc-b9b1-9020fd1861d0" providerId="AD"/>
  <p188:author id="{D11FF3C2-1268-0470-D1F2-0C535A62A49C}" name="Emily Jung" initials="EJ" userId="S::em.jung@reply.com::ac369fdb-ceb4-47f9-90d4-e7b5b5f52c3c" providerId="AD"/>
  <p188:author id="{6ABF68C4-A265-D0F8-7A8C-323A2680B2B3}" name="Tulay Ozkan Soykal" initials="TS" userId="S::tozkansoykal@microsoft.com::d4e46d5c-56e2-44be-b0b9-d40fc5b7eb5c" providerId="AD"/>
  <p188:author id="{EF1F34D3-0663-383A-327F-8E4869A157EC}" name="Cyrus Shafiei" initials="CS" userId="S::c.shafiei@reply.com::15a75161-d180-444c-9a61-695ba9b6e00a" providerId="AD"/>
  <p188:author id="{586042E1-B751-08A9-9903-7BB8692D1A5C}" name="Saurabh Malkar" initials="SM" userId="S::smalkar@microsoft.com::be524bbd-822e-43ab-8a6a-cae71eb4b64d" providerId="AD"/>
  <p188:author id="{353884F7-D78E-134A-C581-4111F0CC8DAE}" name="Jacob Driscoll" initials="JD" userId="S::ja.driscoll@reply.com::c036f337-7c10-43cc-a8a6-30631ddca9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0F9"/>
    <a:srgbClr val="FFDED7"/>
    <a:srgbClr val="CEBFE7"/>
    <a:srgbClr val="8560C3"/>
    <a:srgbClr val="E7DFF3"/>
    <a:srgbClr val="D9D9D9"/>
    <a:srgbClr val="C3C3C3"/>
    <a:srgbClr val="009EFF"/>
    <a:srgbClr val="987DC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FDA82-B7C9-3040-810A-8CD9B0F80A99}" v="4" dt="2024-08-16T17:13:44.144"/>
    <p1510:client id="{82122767-39BE-A229-5169-9726A4D73F60}" v="7" dt="2024-08-16T17:14:39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rus Shafiei" userId="S::c.shafiei_reply.com#ext#@microsoft.onmicrosoft.com::ca19aae1-45f6-452a-8b02-de4b39343602" providerId="AD" clId="Web-{82122767-39BE-A229-5169-9726A4D73F60}"/>
    <pc:docChg chg="modSld">
      <pc:chgData name="Cyrus Shafiei" userId="S::c.shafiei_reply.com#ext#@microsoft.onmicrosoft.com::ca19aae1-45f6-452a-8b02-de4b39343602" providerId="AD" clId="Web-{82122767-39BE-A229-5169-9726A4D73F60}" dt="2024-08-16T17:14:36.887" v="2" actId="20577"/>
      <pc:docMkLst>
        <pc:docMk/>
      </pc:docMkLst>
      <pc:sldChg chg="modSp">
        <pc:chgData name="Cyrus Shafiei" userId="S::c.shafiei_reply.com#ext#@microsoft.onmicrosoft.com::ca19aae1-45f6-452a-8b02-de4b39343602" providerId="AD" clId="Web-{82122767-39BE-A229-5169-9726A4D73F60}" dt="2024-08-16T17:14:36.887" v="2" actId="20577"/>
        <pc:sldMkLst>
          <pc:docMk/>
          <pc:sldMk cId="2889399317" sldId="263"/>
        </pc:sldMkLst>
        <pc:spChg chg="mod">
          <ac:chgData name="Cyrus Shafiei" userId="S::c.shafiei_reply.com#ext#@microsoft.onmicrosoft.com::ca19aae1-45f6-452a-8b02-de4b39343602" providerId="AD" clId="Web-{82122767-39BE-A229-5169-9726A4D73F60}" dt="2024-08-16T17:14:36.887" v="2" actId="20577"/>
          <ac:spMkLst>
            <pc:docMk/>
            <pc:sldMk cId="2889399317" sldId="263"/>
            <ac:spMk id="22" creationId="{A43ADF80-A0B8-84EE-0448-5C44C5A12E4A}"/>
          </ac:spMkLst>
        </pc:spChg>
      </pc:sldChg>
      <pc:sldChg chg="modSp">
        <pc:chgData name="Cyrus Shafiei" userId="S::c.shafiei_reply.com#ext#@microsoft.onmicrosoft.com::ca19aae1-45f6-452a-8b02-de4b39343602" providerId="AD" clId="Web-{82122767-39BE-A229-5169-9726A4D73F60}" dt="2024-08-16T17:14:14.183" v="1" actId="20577"/>
        <pc:sldMkLst>
          <pc:docMk/>
          <pc:sldMk cId="1825545960" sldId="313"/>
        </pc:sldMkLst>
        <pc:spChg chg="mod">
          <ac:chgData name="Cyrus Shafiei" userId="S::c.shafiei_reply.com#ext#@microsoft.onmicrosoft.com::ca19aae1-45f6-452a-8b02-de4b39343602" providerId="AD" clId="Web-{82122767-39BE-A229-5169-9726A4D73F60}" dt="2024-08-16T17:14:14.183" v="1" actId="20577"/>
          <ac:spMkLst>
            <pc:docMk/>
            <pc:sldMk cId="1825545960" sldId="313"/>
            <ac:spMk id="23" creationId="{C3F8AB31-F0C4-0ADE-4552-70F5B7A21506}"/>
          </ac:spMkLst>
        </pc:spChg>
      </pc:sldChg>
    </pc:docChg>
  </pc:docChgLst>
  <pc:docChgLst>
    <pc:chgData clId="Web-{344FDA82-B7C9-3040-810A-8CD9B0F80A99}"/>
    <pc:docChg chg="modSld">
      <pc:chgData name="" userId="" providerId="" clId="Web-{344FDA82-B7C9-3040-810A-8CD9B0F80A99}" dt="2024-08-16T17:13:31.362" v="0" actId="20577"/>
      <pc:docMkLst>
        <pc:docMk/>
      </pc:docMkLst>
      <pc:sldChg chg="modSp">
        <pc:chgData name="" userId="" providerId="" clId="Web-{344FDA82-B7C9-3040-810A-8CD9B0F80A99}" dt="2024-08-16T17:13:31.362" v="0" actId="20577"/>
        <pc:sldMkLst>
          <pc:docMk/>
          <pc:sldMk cId="1785553629" sldId="279"/>
        </pc:sldMkLst>
        <pc:spChg chg="mod">
          <ac:chgData name="" userId="" providerId="" clId="Web-{344FDA82-B7C9-3040-810A-8CD9B0F80A99}" dt="2024-08-16T17:13:31.362" v="0" actId="20577"/>
          <ac:spMkLst>
            <pc:docMk/>
            <pc:sldMk cId="1785553629" sldId="279"/>
            <ac:spMk id="35" creationId="{423846B5-D896-2CC8-BCE3-510086F73FB4}"/>
          </ac:spMkLst>
        </pc:spChg>
      </pc:sldChg>
    </pc:docChg>
  </pc:docChgLst>
  <pc:docChgLst>
    <pc:chgData name="Cyrus Shafiei" userId="S::c.shafiei_reply.com#ext#@microsoft.onmicrosoft.com::ca19aae1-45f6-452a-8b02-de4b39343602" providerId="AD" clId="Web-{344FDA82-B7C9-3040-810A-8CD9B0F80A99}"/>
    <pc:docChg chg="modSld">
      <pc:chgData name="Cyrus Shafiei" userId="S::c.shafiei_reply.com#ext#@microsoft.onmicrosoft.com::ca19aae1-45f6-452a-8b02-de4b39343602" providerId="AD" clId="Web-{344FDA82-B7C9-3040-810A-8CD9B0F80A99}" dt="2024-08-16T17:13:41.300" v="0" actId="20577"/>
      <pc:docMkLst>
        <pc:docMk/>
      </pc:docMkLst>
      <pc:sldChg chg="modSp">
        <pc:chgData name="Cyrus Shafiei" userId="S::c.shafiei_reply.com#ext#@microsoft.onmicrosoft.com::ca19aae1-45f6-452a-8b02-de4b39343602" providerId="AD" clId="Web-{344FDA82-B7C9-3040-810A-8CD9B0F80A99}" dt="2024-08-16T17:13:41.300" v="0" actId="20577"/>
        <pc:sldMkLst>
          <pc:docMk/>
          <pc:sldMk cId="4102863504" sldId="312"/>
        </pc:sldMkLst>
        <pc:spChg chg="mod">
          <ac:chgData name="Cyrus Shafiei" userId="S::c.shafiei_reply.com#ext#@microsoft.onmicrosoft.com::ca19aae1-45f6-452a-8b02-de4b39343602" providerId="AD" clId="Web-{344FDA82-B7C9-3040-810A-8CD9B0F80A99}" dt="2024-08-16T17:13:41.300" v="0" actId="20577"/>
          <ac:spMkLst>
            <pc:docMk/>
            <pc:sldMk cId="4102863504" sldId="312"/>
            <ac:spMk id="33" creationId="{37278B83-FB2E-3616-273C-16E4F6A05A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AA6B8-E8BF-4514-B403-293862344A01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BF2FB-9F41-4898-9308-2B24EABB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825500"/>
            <a:ext cx="6472237" cy="3641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A526FF-E367-48F0-82DD-D488501A7E2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8/16/2024 10:15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05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1">
                <a:latin typeface="Segoe UI" panose="020B0502040204020203" pitchFamily="34" charset="0"/>
                <a:cs typeface="Segoe UI" panose="020B0502040204020203" pitchFamily="34" charset="0"/>
              </a:rPr>
              <a:t>Think through each of these questions and how they inform your decision on approach. </a:t>
            </a:r>
            <a:endParaRPr lang="en-US" sz="1200" b="1" i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763261">
              <a:lnSpc>
                <a:spcPct val="90000"/>
              </a:lnSpc>
              <a:spcAft>
                <a:spcPts val="643"/>
              </a:spcAft>
              <a:defRPr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8FF9-66C4-4017-9377-E0EBF5254E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4253-E252-E0DD-53EA-E73F7321C4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</a:t>
            </a:r>
          </a:p>
        </p:txBody>
      </p:sp>
    </p:spTree>
    <p:extLst>
      <p:ext uri="{BB962C8B-B14F-4D97-AF65-F5344CB8AC3E}">
        <p14:creationId xmlns:p14="http://schemas.microsoft.com/office/powerpoint/2010/main" val="20136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BF2FB-9F41-4898-9308-2B24EABB58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98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BF2FB-9F41-4898-9308-2B24EABB58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07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BF2FB-9F41-4898-9308-2B24EABB58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1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BF2FB-9F41-4898-9308-2B24EABB58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14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84804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858698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95" name="MS logo gray - EMF" descr="Microsoft logo, gray text version">
            <a:extLst>
              <a:ext uri="{FF2B5EF4-FFF2-40B4-BE49-F238E27FC236}">
                <a16:creationId xmlns:a16="http://schemas.microsoft.com/office/drawing/2014/main" id="{1DD5F06E-A0A8-DE89-5B58-25F815043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CE1476-5932-670A-A31C-422181AEB1B4}"/>
              </a:ext>
            </a:extLst>
          </p:cNvPr>
          <p:cNvGrpSpPr/>
          <p:nvPr userDrawn="1"/>
        </p:nvGrpSpPr>
        <p:grpSpPr>
          <a:xfrm>
            <a:off x="5937591" y="4990281"/>
            <a:ext cx="911486" cy="911485"/>
            <a:chOff x="5915788" y="2620805"/>
            <a:chExt cx="3551274" cy="35512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E183FC0-E6B7-F0B0-0F74-5502A1E4FDA2}"/>
                </a:ext>
              </a:extLst>
            </p:cNvPr>
            <p:cNvSpPr/>
            <p:nvPr/>
          </p:nvSpPr>
          <p:spPr bwMode="auto">
            <a:xfrm>
              <a:off x="5915788" y="2620805"/>
              <a:ext cx="3551274" cy="3551272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22300" dist="38100" dir="2700000" sx="107000" sy="107000" algn="tl" rotWithShape="0">
                <a:prstClr val="black">
                  <a:alpha val="11938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863405F-4203-EB1B-B875-E27821C74A05}"/>
                </a:ext>
              </a:extLst>
            </p:cNvPr>
            <p:cNvSpPr/>
            <p:nvPr/>
          </p:nvSpPr>
          <p:spPr bwMode="auto">
            <a:xfrm>
              <a:off x="5915788" y="2620805"/>
              <a:ext cx="3551274" cy="3551272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29178" dist="38100" dir="13500000" sx="139000" sy="139000" algn="br" rotWithShape="0">
                <a:schemeClr val="tx1"/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86CEF9-858E-3949-C4E6-026E6B8B98D1}"/>
              </a:ext>
            </a:extLst>
          </p:cNvPr>
          <p:cNvGrpSpPr/>
          <p:nvPr userDrawn="1"/>
        </p:nvGrpSpPr>
        <p:grpSpPr>
          <a:xfrm>
            <a:off x="6746328" y="1093510"/>
            <a:ext cx="4455266" cy="4455264"/>
            <a:chOff x="6915520" y="1724615"/>
            <a:chExt cx="3551274" cy="355127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9148D59-E88E-6FBF-BF99-0BB6C56284EF}"/>
                </a:ext>
              </a:extLst>
            </p:cNvPr>
            <p:cNvGrpSpPr/>
            <p:nvPr/>
          </p:nvGrpSpPr>
          <p:grpSpPr>
            <a:xfrm>
              <a:off x="6915520" y="1724615"/>
              <a:ext cx="3551274" cy="3551272"/>
              <a:chOff x="6915521" y="1724615"/>
              <a:chExt cx="3551274" cy="35512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9E8C1DC-BBF3-FC74-7A14-F3ECF03D3BF9}"/>
                  </a:ext>
                </a:extLst>
              </p:cNvPr>
              <p:cNvSpPr/>
              <p:nvPr/>
            </p:nvSpPr>
            <p:spPr bwMode="auto">
              <a:xfrm>
                <a:off x="6915521" y="1724615"/>
                <a:ext cx="3551274" cy="355127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22300" dist="38100" dir="2700000" sx="107000" sy="107000" algn="tl" rotWithShape="0">
                  <a:prstClr val="black">
                    <a:alpha val="9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BA8A0BD-F099-B827-7045-40BA96696E70}"/>
                  </a:ext>
                </a:extLst>
              </p:cNvPr>
              <p:cNvSpPr/>
              <p:nvPr/>
            </p:nvSpPr>
            <p:spPr bwMode="auto">
              <a:xfrm>
                <a:off x="6915521" y="1724615"/>
                <a:ext cx="3551274" cy="355127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29178" dist="38100" dir="13500000" sx="107000" sy="107000" algn="br" rotWithShape="0">
                  <a:schemeClr val="tx1"/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1C4A238-6A70-C907-1EA9-AF4C2F8DBD75}"/>
                </a:ext>
              </a:extLst>
            </p:cNvPr>
            <p:cNvGrpSpPr/>
            <p:nvPr/>
          </p:nvGrpSpPr>
          <p:grpSpPr>
            <a:xfrm>
              <a:off x="6997422" y="1806515"/>
              <a:ext cx="3387473" cy="3387472"/>
              <a:chOff x="4122297" y="415729"/>
              <a:chExt cx="2139886" cy="213988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397DAD7-F961-CF9F-EA0A-E0D37111964B}"/>
                  </a:ext>
                </a:extLst>
              </p:cNvPr>
              <p:cNvSpPr/>
              <p:nvPr/>
            </p:nvSpPr>
            <p:spPr bwMode="auto">
              <a:xfrm>
                <a:off x="4122298" y="415729"/>
                <a:ext cx="2139885" cy="2139885"/>
              </a:xfrm>
              <a:prstGeom prst="ellipse">
                <a:avLst/>
              </a:prstGeom>
              <a:gradFill>
                <a:gsLst>
                  <a:gs pos="85000">
                    <a:srgbClr val="FFFFFF">
                      <a:alpha val="77714"/>
                    </a:srgbClr>
                  </a:gs>
                  <a:gs pos="63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path path="circle">
                  <a:fillToRect r="100000" b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4CF71D3-876A-2401-C875-98523E0DA188}"/>
                  </a:ext>
                </a:extLst>
              </p:cNvPr>
              <p:cNvSpPr/>
              <p:nvPr/>
            </p:nvSpPr>
            <p:spPr bwMode="auto">
              <a:xfrm>
                <a:off x="4122297" y="415730"/>
                <a:ext cx="2139885" cy="2139885"/>
              </a:xfrm>
              <a:prstGeom prst="ellipse">
                <a:avLst/>
              </a:prstGeom>
              <a:gradFill flip="none" rotWithShape="1">
                <a:gsLst>
                  <a:gs pos="87000">
                    <a:schemeClr val="bg1">
                      <a:alpha val="5727"/>
                    </a:schemeClr>
                  </a:gs>
                  <a:gs pos="63000">
                    <a:schemeClr val="bg1">
                      <a:alpha val="0"/>
                    </a:schemeClr>
                  </a:gs>
                  <a:gs pos="100000">
                    <a:schemeClr val="bg1">
                      <a:alpha val="2806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28393E-C4D1-54DA-F763-7A6975CE92E5}"/>
              </a:ext>
            </a:extLst>
          </p:cNvPr>
          <p:cNvGrpSpPr/>
          <p:nvPr userDrawn="1"/>
        </p:nvGrpSpPr>
        <p:grpSpPr>
          <a:xfrm>
            <a:off x="7736054" y="2026765"/>
            <a:ext cx="2415505" cy="2588756"/>
            <a:chOff x="-2368942" y="-1004989"/>
            <a:chExt cx="4563166" cy="4890456"/>
          </a:xfrm>
          <a:effectLst>
            <a:outerShdw blurRad="430234" dist="381000" dir="3000000" algn="tl" rotWithShape="0">
              <a:prstClr val="black">
                <a:alpha val="15000"/>
              </a:prstClr>
            </a:outerShdw>
          </a:effectLst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201B77-56A6-4932-F9C5-65B3FCC28C3B}"/>
                </a:ext>
              </a:extLst>
            </p:cNvPr>
            <p:cNvSpPr/>
            <p:nvPr/>
          </p:nvSpPr>
          <p:spPr>
            <a:xfrm>
              <a:off x="-2018807" y="-680747"/>
              <a:ext cx="4213031" cy="4215013"/>
            </a:xfrm>
            <a:custGeom>
              <a:avLst/>
              <a:gdLst>
                <a:gd name="connsiteX0" fmla="*/ 4213031 w 4213031"/>
                <a:gd name="connsiteY0" fmla="*/ 2107507 h 4215013"/>
                <a:gd name="connsiteX1" fmla="*/ 2106516 w 4213031"/>
                <a:gd name="connsiteY1" fmla="*/ 4215014 h 4215013"/>
                <a:gd name="connsiteX2" fmla="*/ 0 w 4213031"/>
                <a:gd name="connsiteY2" fmla="*/ 2107507 h 4215013"/>
                <a:gd name="connsiteX3" fmla="*/ 2106516 w 4213031"/>
                <a:gd name="connsiteY3" fmla="*/ 0 h 4215013"/>
                <a:gd name="connsiteX4" fmla="*/ 4213031 w 4213031"/>
                <a:gd name="connsiteY4" fmla="*/ 2107507 h 421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031" h="4215013">
                  <a:moveTo>
                    <a:pt x="4213031" y="2107507"/>
                  </a:moveTo>
                  <a:cubicBezTo>
                    <a:pt x="4213031" y="3271451"/>
                    <a:pt x="3269912" y="4215014"/>
                    <a:pt x="2106516" y="4215014"/>
                  </a:cubicBezTo>
                  <a:cubicBezTo>
                    <a:pt x="943119" y="4215014"/>
                    <a:pt x="0" y="3271451"/>
                    <a:pt x="0" y="2107507"/>
                  </a:cubicBezTo>
                  <a:cubicBezTo>
                    <a:pt x="0" y="943563"/>
                    <a:pt x="943119" y="0"/>
                    <a:pt x="2106516" y="0"/>
                  </a:cubicBezTo>
                  <a:cubicBezTo>
                    <a:pt x="3269912" y="0"/>
                    <a:pt x="4213031" y="943563"/>
                    <a:pt x="4213031" y="2107507"/>
                  </a:cubicBezTo>
                  <a:close/>
                </a:path>
              </a:pathLst>
            </a:custGeom>
            <a:gradFill>
              <a:gsLst>
                <a:gs pos="6000">
                  <a:srgbClr val="8661C5"/>
                </a:gs>
                <a:gs pos="100000">
                  <a:srgbClr val="0078D4"/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A23A810-769D-3BFD-FD72-54158DCB29A5}"/>
                </a:ext>
              </a:extLst>
            </p:cNvPr>
            <p:cNvSpPr/>
            <p:nvPr/>
          </p:nvSpPr>
          <p:spPr>
            <a:xfrm>
              <a:off x="-2368942" y="-1004989"/>
              <a:ext cx="3196163" cy="4890456"/>
            </a:xfrm>
            <a:custGeom>
              <a:avLst/>
              <a:gdLst>
                <a:gd name="connsiteX0" fmla="*/ 245530 w 3196163"/>
                <a:gd name="connsiteY0" fmla="*/ 3526331 h 4890456"/>
                <a:gd name="connsiteX1" fmla="*/ 130 w 3196163"/>
                <a:gd name="connsiteY1" fmla="*/ 2608755 h 4890456"/>
                <a:gd name="connsiteX2" fmla="*/ 58044 w 3196163"/>
                <a:gd name="connsiteY2" fmla="*/ 2546731 h 4890456"/>
                <a:gd name="connsiteX3" fmla="*/ 1064250 w 3196163"/>
                <a:gd name="connsiteY3" fmla="*/ 2546731 h 4890456"/>
                <a:gd name="connsiteX4" fmla="*/ 1203364 w 3196163"/>
                <a:gd name="connsiteY4" fmla="*/ 3044487 h 4890456"/>
                <a:gd name="connsiteX5" fmla="*/ 326670 w 3196163"/>
                <a:gd name="connsiteY5" fmla="*/ 3550949 h 4890456"/>
                <a:gd name="connsiteX6" fmla="*/ 245530 w 3196163"/>
                <a:gd name="connsiteY6" fmla="*/ 3526331 h 4890456"/>
                <a:gd name="connsiteX7" fmla="*/ 1363243 w 3196163"/>
                <a:gd name="connsiteY7" fmla="*/ 4644811 h 4890456"/>
                <a:gd name="connsiteX8" fmla="*/ 2280628 w 3196163"/>
                <a:gd name="connsiteY8" fmla="*/ 4890327 h 4890456"/>
                <a:gd name="connsiteX9" fmla="*/ 2342623 w 3196163"/>
                <a:gd name="connsiteY9" fmla="*/ 4832385 h 4890456"/>
                <a:gd name="connsiteX10" fmla="*/ 2342623 w 3196163"/>
                <a:gd name="connsiteY10" fmla="*/ 3814417 h 4890456"/>
                <a:gd name="connsiteX11" fmla="*/ 1847682 w 3196163"/>
                <a:gd name="connsiteY11" fmla="*/ 3681602 h 4890456"/>
                <a:gd name="connsiteX12" fmla="*/ 1338577 w 3196163"/>
                <a:gd name="connsiteY12" fmla="*/ 4563633 h 4890456"/>
                <a:gd name="connsiteX13" fmla="*/ 1363183 w 3196163"/>
                <a:gd name="connsiteY13" fmla="*/ 4644811 h 4890456"/>
                <a:gd name="connsiteX14" fmla="*/ 409190 w 3196163"/>
                <a:gd name="connsiteY14" fmla="*/ 3809374 h 4890456"/>
                <a:gd name="connsiteX15" fmla="*/ 1080454 w 3196163"/>
                <a:gd name="connsiteY15" fmla="*/ 4480954 h 4890456"/>
                <a:gd name="connsiteX16" fmla="*/ 1163154 w 3196163"/>
                <a:gd name="connsiteY16" fmla="*/ 4461800 h 4890456"/>
                <a:gd name="connsiteX17" fmla="*/ 1671899 w 3196163"/>
                <a:gd name="connsiteY17" fmla="*/ 3580430 h 4890456"/>
                <a:gd name="connsiteX18" fmla="*/ 1306650 w 3196163"/>
                <a:gd name="connsiteY18" fmla="*/ 3219392 h 4890456"/>
                <a:gd name="connsiteX19" fmla="*/ 428334 w 3196163"/>
                <a:gd name="connsiteY19" fmla="*/ 3726634 h 4890456"/>
                <a:gd name="connsiteX20" fmla="*/ 409190 w 3196163"/>
                <a:gd name="connsiteY20" fmla="*/ 3809374 h 4890456"/>
                <a:gd name="connsiteX21" fmla="*/ 2280628 w 3196163"/>
                <a:gd name="connsiteY21" fmla="*/ 130 h 4890456"/>
                <a:gd name="connsiteX22" fmla="*/ 1363363 w 3196163"/>
                <a:gd name="connsiteY22" fmla="*/ 245646 h 4890456"/>
                <a:gd name="connsiteX23" fmla="*/ 1338757 w 3196163"/>
                <a:gd name="connsiteY23" fmla="*/ 326824 h 4890456"/>
                <a:gd name="connsiteX24" fmla="*/ 1831058 w 3196163"/>
                <a:gd name="connsiteY24" fmla="*/ 1179854 h 4890456"/>
                <a:gd name="connsiteX25" fmla="*/ 2342683 w 3196163"/>
                <a:gd name="connsiteY25" fmla="*/ 1038633 h 4890456"/>
                <a:gd name="connsiteX26" fmla="*/ 2342683 w 3196163"/>
                <a:gd name="connsiteY26" fmla="*/ 58071 h 4890456"/>
                <a:gd name="connsiteX27" fmla="*/ 2280688 w 3196163"/>
                <a:gd name="connsiteY27" fmla="*/ 130 h 4890456"/>
                <a:gd name="connsiteX28" fmla="*/ 1080454 w 3196163"/>
                <a:gd name="connsiteY28" fmla="*/ 409443 h 4890456"/>
                <a:gd name="connsiteX29" fmla="*/ 409310 w 3196163"/>
                <a:gd name="connsiteY29" fmla="*/ 1081023 h 4890456"/>
                <a:gd name="connsiteX30" fmla="*/ 428455 w 3196163"/>
                <a:gd name="connsiteY30" fmla="*/ 1163762 h 4890456"/>
                <a:gd name="connsiteX31" fmla="*/ 1288525 w 3196163"/>
                <a:gd name="connsiteY31" fmla="*/ 1660557 h 4890456"/>
                <a:gd name="connsiteX32" fmla="*/ 1656475 w 3196163"/>
                <a:gd name="connsiteY32" fmla="*/ 1283428 h 4890456"/>
                <a:gd name="connsiteX33" fmla="*/ 1163154 w 3196163"/>
                <a:gd name="connsiteY33" fmla="*/ 428596 h 4890456"/>
                <a:gd name="connsiteX34" fmla="*/ 1080454 w 3196163"/>
                <a:gd name="connsiteY34" fmla="*/ 409443 h 4890456"/>
                <a:gd name="connsiteX35" fmla="*/ 245530 w 3196163"/>
                <a:gd name="connsiteY35" fmla="*/ 1364005 h 4890456"/>
                <a:gd name="connsiteX36" fmla="*/ 130 w 3196163"/>
                <a:gd name="connsiteY36" fmla="*/ 2281701 h 4890456"/>
                <a:gd name="connsiteX37" fmla="*/ 58044 w 3196163"/>
                <a:gd name="connsiteY37" fmla="*/ 2343726 h 4890456"/>
                <a:gd name="connsiteX38" fmla="*/ 1061489 w 3196163"/>
                <a:gd name="connsiteY38" fmla="*/ 2343726 h 4890456"/>
                <a:gd name="connsiteX39" fmla="*/ 1189321 w 3196163"/>
                <a:gd name="connsiteY39" fmla="*/ 1837684 h 4890456"/>
                <a:gd name="connsiteX40" fmla="*/ 326670 w 3196163"/>
                <a:gd name="connsiteY40" fmla="*/ 1339388 h 4890456"/>
                <a:gd name="connsiteX41" fmla="*/ 245530 w 3196163"/>
                <a:gd name="connsiteY41" fmla="*/ 1364005 h 4890456"/>
                <a:gd name="connsiteX42" fmla="*/ 3182949 w 3196163"/>
                <a:gd name="connsiteY42" fmla="*/ 3116598 h 4890456"/>
                <a:gd name="connsiteX43" fmla="*/ 3175927 w 3196163"/>
                <a:gd name="connsiteY43" fmla="*/ 3039623 h 4890456"/>
                <a:gd name="connsiteX44" fmla="*/ 2816259 w 3196163"/>
                <a:gd name="connsiteY44" fmla="*/ 2753819 h 4890456"/>
                <a:gd name="connsiteX45" fmla="*/ 2712194 w 3196163"/>
                <a:gd name="connsiteY45" fmla="*/ 2756581 h 4890456"/>
                <a:gd name="connsiteX46" fmla="*/ 2411580 w 3196163"/>
                <a:gd name="connsiteY46" fmla="*/ 2874565 h 4890456"/>
                <a:gd name="connsiteX47" fmla="*/ 1971972 w 3196163"/>
                <a:gd name="connsiteY47" fmla="*/ 2388278 h 4890456"/>
                <a:gd name="connsiteX48" fmla="*/ 2358587 w 3196163"/>
                <a:gd name="connsiteY48" fmla="*/ 1993735 h 4890456"/>
                <a:gd name="connsiteX49" fmla="*/ 2711353 w 3196163"/>
                <a:gd name="connsiteY49" fmla="*/ 2107937 h 4890456"/>
                <a:gd name="connsiteX50" fmla="*/ 2817279 w 3196163"/>
                <a:gd name="connsiteY50" fmla="*/ 2110639 h 4890456"/>
                <a:gd name="connsiteX51" fmla="*/ 3175867 w 3196163"/>
                <a:gd name="connsiteY51" fmla="*/ 1825675 h 4890456"/>
                <a:gd name="connsiteX52" fmla="*/ 3182829 w 3196163"/>
                <a:gd name="connsiteY52" fmla="*/ 1748580 h 4890456"/>
                <a:gd name="connsiteX53" fmla="*/ 2360928 w 3196163"/>
                <a:gd name="connsiteY53" fmla="*/ 1402673 h 4890456"/>
                <a:gd name="connsiteX54" fmla="*/ 1380828 w 3196163"/>
                <a:gd name="connsiteY54" fmla="*/ 2429347 h 4890456"/>
                <a:gd name="connsiteX55" fmla="*/ 2411520 w 3196163"/>
                <a:gd name="connsiteY55" fmla="*/ 3463827 h 4890456"/>
                <a:gd name="connsiteX56" fmla="*/ 3182949 w 3196163"/>
                <a:gd name="connsiteY56" fmla="*/ 3116598 h 48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6163" h="4890456">
                  <a:moveTo>
                    <a:pt x="245530" y="3526331"/>
                  </a:moveTo>
                  <a:cubicBezTo>
                    <a:pt x="107676" y="3246471"/>
                    <a:pt x="21735" y="2936470"/>
                    <a:pt x="130" y="2608755"/>
                  </a:cubicBezTo>
                  <a:cubicBezTo>
                    <a:pt x="-2091" y="2575191"/>
                    <a:pt x="24496" y="2546731"/>
                    <a:pt x="58044" y="2546731"/>
                  </a:cubicBezTo>
                  <a:lnTo>
                    <a:pt x="1064250" y="2546731"/>
                  </a:lnTo>
                  <a:cubicBezTo>
                    <a:pt x="1079314" y="2724218"/>
                    <a:pt x="1127746" y="2892278"/>
                    <a:pt x="1203364" y="3044487"/>
                  </a:cubicBezTo>
                  <a:lnTo>
                    <a:pt x="326670" y="3550949"/>
                  </a:lnTo>
                  <a:cubicBezTo>
                    <a:pt x="297622" y="3567761"/>
                    <a:pt x="260353" y="3556413"/>
                    <a:pt x="245530" y="3526331"/>
                  </a:cubicBezTo>
                  <a:close/>
                  <a:moveTo>
                    <a:pt x="1363243" y="4644811"/>
                  </a:moveTo>
                  <a:cubicBezTo>
                    <a:pt x="1643092" y="4782730"/>
                    <a:pt x="1953068" y="4868711"/>
                    <a:pt x="2280628" y="4890327"/>
                  </a:cubicBezTo>
                  <a:cubicBezTo>
                    <a:pt x="2314176" y="4892548"/>
                    <a:pt x="2342623" y="4865949"/>
                    <a:pt x="2342623" y="4832385"/>
                  </a:cubicBezTo>
                  <a:lnTo>
                    <a:pt x="2342623" y="3814417"/>
                  </a:lnTo>
                  <a:cubicBezTo>
                    <a:pt x="2166360" y="3800908"/>
                    <a:pt x="1999459" y="3754554"/>
                    <a:pt x="1847682" y="3681602"/>
                  </a:cubicBezTo>
                  <a:lnTo>
                    <a:pt x="1338577" y="4563633"/>
                  </a:lnTo>
                  <a:cubicBezTo>
                    <a:pt x="1321773" y="4592694"/>
                    <a:pt x="1333116" y="4629980"/>
                    <a:pt x="1363183" y="4644811"/>
                  </a:cubicBezTo>
                  <a:close/>
                  <a:moveTo>
                    <a:pt x="409190" y="3809374"/>
                  </a:moveTo>
                  <a:cubicBezTo>
                    <a:pt x="587073" y="4074583"/>
                    <a:pt x="815489" y="4302987"/>
                    <a:pt x="1080454" y="4480954"/>
                  </a:cubicBezTo>
                  <a:cubicBezTo>
                    <a:pt x="1108361" y="4499687"/>
                    <a:pt x="1146350" y="4490921"/>
                    <a:pt x="1163154" y="4461800"/>
                  </a:cubicBezTo>
                  <a:lnTo>
                    <a:pt x="1671899" y="3580430"/>
                  </a:lnTo>
                  <a:cubicBezTo>
                    <a:pt x="1528824" y="3483701"/>
                    <a:pt x="1404954" y="3361213"/>
                    <a:pt x="1306650" y="3219392"/>
                  </a:cubicBezTo>
                  <a:lnTo>
                    <a:pt x="428334" y="3726634"/>
                  </a:lnTo>
                  <a:cubicBezTo>
                    <a:pt x="399227" y="3743447"/>
                    <a:pt x="390465" y="3781454"/>
                    <a:pt x="409190" y="3809374"/>
                  </a:cubicBezTo>
                  <a:close/>
                  <a:moveTo>
                    <a:pt x="2280628" y="130"/>
                  </a:moveTo>
                  <a:cubicBezTo>
                    <a:pt x="1953068" y="21745"/>
                    <a:pt x="1643092" y="107787"/>
                    <a:pt x="1363363" y="245646"/>
                  </a:cubicBezTo>
                  <a:cubicBezTo>
                    <a:pt x="1333236" y="260476"/>
                    <a:pt x="1321953" y="297703"/>
                    <a:pt x="1338757" y="326824"/>
                  </a:cubicBezTo>
                  <a:lnTo>
                    <a:pt x="1831058" y="1179854"/>
                  </a:lnTo>
                  <a:cubicBezTo>
                    <a:pt x="1987156" y="1101858"/>
                    <a:pt x="2160058" y="1052683"/>
                    <a:pt x="2342683" y="1038633"/>
                  </a:cubicBezTo>
                  <a:lnTo>
                    <a:pt x="2342683" y="58071"/>
                  </a:lnTo>
                  <a:cubicBezTo>
                    <a:pt x="2342683" y="24447"/>
                    <a:pt x="2314176" y="-2092"/>
                    <a:pt x="2280688" y="130"/>
                  </a:cubicBezTo>
                  <a:close/>
                  <a:moveTo>
                    <a:pt x="1080454" y="409443"/>
                  </a:moveTo>
                  <a:cubicBezTo>
                    <a:pt x="815489" y="587530"/>
                    <a:pt x="587193" y="815933"/>
                    <a:pt x="409310" y="1081023"/>
                  </a:cubicBezTo>
                  <a:cubicBezTo>
                    <a:pt x="390585" y="1108943"/>
                    <a:pt x="399347" y="1146950"/>
                    <a:pt x="428455" y="1163762"/>
                  </a:cubicBezTo>
                  <a:lnTo>
                    <a:pt x="1288525" y="1660557"/>
                  </a:lnTo>
                  <a:cubicBezTo>
                    <a:pt x="1386049" y="1512671"/>
                    <a:pt x="1511120" y="1384360"/>
                    <a:pt x="1656475" y="1283428"/>
                  </a:cubicBezTo>
                  <a:lnTo>
                    <a:pt x="1163154" y="428596"/>
                  </a:lnTo>
                  <a:cubicBezTo>
                    <a:pt x="1146350" y="399476"/>
                    <a:pt x="1108361" y="390709"/>
                    <a:pt x="1080454" y="409443"/>
                  </a:cubicBezTo>
                  <a:close/>
                  <a:moveTo>
                    <a:pt x="245530" y="1364005"/>
                  </a:moveTo>
                  <a:cubicBezTo>
                    <a:pt x="107676" y="1643865"/>
                    <a:pt x="21735" y="1953987"/>
                    <a:pt x="130" y="2281701"/>
                  </a:cubicBezTo>
                  <a:cubicBezTo>
                    <a:pt x="-2091" y="2315265"/>
                    <a:pt x="24496" y="2343726"/>
                    <a:pt x="58044" y="2343726"/>
                  </a:cubicBezTo>
                  <a:lnTo>
                    <a:pt x="1061489" y="2343726"/>
                  </a:lnTo>
                  <a:cubicBezTo>
                    <a:pt x="1072052" y="2163657"/>
                    <a:pt x="1116703" y="1992835"/>
                    <a:pt x="1189321" y="1837684"/>
                  </a:cubicBezTo>
                  <a:lnTo>
                    <a:pt x="326670" y="1339388"/>
                  </a:lnTo>
                  <a:cubicBezTo>
                    <a:pt x="297622" y="1322576"/>
                    <a:pt x="260353" y="1333924"/>
                    <a:pt x="245530" y="1364005"/>
                  </a:cubicBezTo>
                  <a:close/>
                  <a:moveTo>
                    <a:pt x="3182949" y="3116598"/>
                  </a:moveTo>
                  <a:cubicBezTo>
                    <a:pt x="3203114" y="3093782"/>
                    <a:pt x="3199753" y="3058537"/>
                    <a:pt x="3175927" y="3039623"/>
                  </a:cubicBezTo>
                  <a:lnTo>
                    <a:pt x="2816259" y="2753819"/>
                  </a:lnTo>
                  <a:cubicBezTo>
                    <a:pt x="2785472" y="2729382"/>
                    <a:pt x="2740941" y="2729802"/>
                    <a:pt x="2712194" y="2756581"/>
                  </a:cubicBezTo>
                  <a:cubicBezTo>
                    <a:pt x="2630994" y="2832235"/>
                    <a:pt x="2524528" y="2874565"/>
                    <a:pt x="2411580" y="2874565"/>
                  </a:cubicBezTo>
                  <a:cubicBezTo>
                    <a:pt x="2153397" y="2874565"/>
                    <a:pt x="1946226" y="2651806"/>
                    <a:pt x="1971972" y="2388278"/>
                  </a:cubicBezTo>
                  <a:cubicBezTo>
                    <a:pt x="1991957" y="2183891"/>
                    <a:pt x="2154717" y="2017513"/>
                    <a:pt x="2358587" y="1993735"/>
                  </a:cubicBezTo>
                  <a:cubicBezTo>
                    <a:pt x="2490499" y="1978364"/>
                    <a:pt x="2617670" y="2021055"/>
                    <a:pt x="2711353" y="2107937"/>
                  </a:cubicBezTo>
                  <a:cubicBezTo>
                    <a:pt x="2740701" y="2135137"/>
                    <a:pt x="2786012" y="2135497"/>
                    <a:pt x="2817279" y="2110639"/>
                  </a:cubicBezTo>
                  <a:lnTo>
                    <a:pt x="3175867" y="1825675"/>
                  </a:lnTo>
                  <a:cubicBezTo>
                    <a:pt x="3199753" y="1806702"/>
                    <a:pt x="3203054" y="1771396"/>
                    <a:pt x="3182829" y="1748580"/>
                  </a:cubicBezTo>
                  <a:cubicBezTo>
                    <a:pt x="2976018" y="1514773"/>
                    <a:pt x="2677385" y="1387542"/>
                    <a:pt x="2360928" y="1402673"/>
                  </a:cubicBezTo>
                  <a:cubicBezTo>
                    <a:pt x="1816594" y="1428671"/>
                    <a:pt x="1382508" y="1884097"/>
                    <a:pt x="1380828" y="2429347"/>
                  </a:cubicBezTo>
                  <a:cubicBezTo>
                    <a:pt x="1379027" y="2999455"/>
                    <a:pt x="1842101" y="3463827"/>
                    <a:pt x="2411520" y="3463827"/>
                  </a:cubicBezTo>
                  <a:cubicBezTo>
                    <a:pt x="2709073" y="3463827"/>
                    <a:pt x="2987181" y="3337977"/>
                    <a:pt x="3182949" y="3116598"/>
                  </a:cubicBezTo>
                  <a:close/>
                </a:path>
              </a:pathLst>
            </a:custGeom>
            <a:gradFill>
              <a:gsLst>
                <a:gs pos="6000">
                  <a:srgbClr val="FF9248"/>
                </a:gs>
                <a:gs pos="78000">
                  <a:srgbClr val="D59DFF"/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  <a:effectLst>
              <a:outerShdw blurRad="262601" dist="38100" dir="2700000" sx="101000" sy="101000" algn="tl" rotWithShape="0">
                <a:prstClr val="black">
                  <a:alpha val="14845"/>
                </a:prstClr>
              </a:outerShdw>
            </a:effectLst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9445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3427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807EF07-61B5-59AB-395C-C87FC3BCFF4B}"/>
              </a:ext>
            </a:extLst>
          </p:cNvPr>
          <p:cNvSpPr/>
          <p:nvPr/>
        </p:nvSpPr>
        <p:spPr bwMode="auto">
          <a:xfrm>
            <a:off x="11683516" y="209494"/>
            <a:ext cx="508484" cy="1049410"/>
          </a:xfrm>
          <a:custGeom>
            <a:avLst/>
            <a:gdLst>
              <a:gd name="connsiteX0" fmla="*/ 508484 w 508484"/>
              <a:gd name="connsiteY0" fmla="*/ 0 h 1049410"/>
              <a:gd name="connsiteX1" fmla="*/ 508484 w 508484"/>
              <a:gd name="connsiteY1" fmla="*/ 1049410 h 1049410"/>
              <a:gd name="connsiteX2" fmla="*/ 420411 w 508484"/>
              <a:gd name="connsiteY2" fmla="*/ 1040532 h 1049410"/>
              <a:gd name="connsiteX3" fmla="*/ 0 w 508484"/>
              <a:gd name="connsiteY3" fmla="*/ 524705 h 1049410"/>
              <a:gd name="connsiteX4" fmla="*/ 420411 w 508484"/>
              <a:gd name="connsiteY4" fmla="*/ 8878 h 1049410"/>
              <a:gd name="connsiteX5" fmla="*/ 508484 w 508484"/>
              <a:gd name="connsiteY5" fmla="*/ 0 h 104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484" h="1049410">
                <a:moveTo>
                  <a:pt x="508484" y="0"/>
                </a:moveTo>
                <a:lnTo>
                  <a:pt x="508484" y="1049410"/>
                </a:lnTo>
                <a:lnTo>
                  <a:pt x="420411" y="1040532"/>
                </a:lnTo>
                <a:cubicBezTo>
                  <a:pt x="180483" y="991436"/>
                  <a:pt x="0" y="779147"/>
                  <a:pt x="0" y="524705"/>
                </a:cubicBezTo>
                <a:cubicBezTo>
                  <a:pt x="0" y="270263"/>
                  <a:pt x="180483" y="57975"/>
                  <a:pt x="420411" y="8878"/>
                </a:cubicBezTo>
                <a:lnTo>
                  <a:pt x="508484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3323AA7-01E9-FFEF-481F-F020E035B0D8}"/>
              </a:ext>
            </a:extLst>
          </p:cNvPr>
          <p:cNvSpPr/>
          <p:nvPr/>
        </p:nvSpPr>
        <p:spPr>
          <a:xfrm>
            <a:off x="11593087" y="114223"/>
            <a:ext cx="598913" cy="1253024"/>
          </a:xfrm>
          <a:custGeom>
            <a:avLst/>
            <a:gdLst>
              <a:gd name="connsiteX0" fmla="*/ 579415 w 733022"/>
              <a:gd name="connsiteY0" fmla="*/ 1154516 h 1533601"/>
              <a:gd name="connsiteX1" fmla="*/ 654140 w 733022"/>
              <a:gd name="connsiteY1" fmla="*/ 1182331 h 1533601"/>
              <a:gd name="connsiteX2" fmla="*/ 733022 w 733022"/>
              <a:gd name="connsiteY2" fmla="*/ 1195890 h 1533601"/>
              <a:gd name="connsiteX3" fmla="*/ 733022 w 733022"/>
              <a:gd name="connsiteY3" fmla="*/ 1519078 h 1533601"/>
              <a:gd name="connsiteX4" fmla="*/ 728849 w 733022"/>
              <a:gd name="connsiteY4" fmla="*/ 1528684 h 1533601"/>
              <a:gd name="connsiteX5" fmla="*/ 715183 w 733022"/>
              <a:gd name="connsiteY5" fmla="*/ 1533561 h 1533601"/>
              <a:gd name="connsiteX6" fmla="*/ 427500 w 733022"/>
              <a:gd name="connsiteY6" fmla="*/ 1456569 h 1533601"/>
              <a:gd name="connsiteX7" fmla="*/ 427481 w 733022"/>
              <a:gd name="connsiteY7" fmla="*/ 1456569 h 1533601"/>
              <a:gd name="connsiteX8" fmla="*/ 419765 w 733022"/>
              <a:gd name="connsiteY8" fmla="*/ 1431112 h 1533601"/>
              <a:gd name="connsiteX9" fmla="*/ 409753 w 733022"/>
              <a:gd name="connsiteY9" fmla="*/ 1009571 h 1533601"/>
              <a:gd name="connsiteX10" fmla="*/ 524291 w 733022"/>
              <a:gd name="connsiteY10" fmla="*/ 1122789 h 1533601"/>
              <a:gd name="connsiteX11" fmla="*/ 364754 w 733022"/>
              <a:gd name="connsiteY11" fmla="*/ 1399179 h 1533601"/>
              <a:gd name="connsiteX12" fmla="*/ 338820 w 733022"/>
              <a:gd name="connsiteY12" fmla="*/ 1405185 h 1533601"/>
              <a:gd name="connsiteX13" fmla="*/ 128318 w 733022"/>
              <a:gd name="connsiteY13" fmla="*/ 1194584 h 1533601"/>
              <a:gd name="connsiteX14" fmla="*/ 134321 w 733022"/>
              <a:gd name="connsiteY14" fmla="*/ 1168637 h 1533601"/>
              <a:gd name="connsiteX15" fmla="*/ 18202 w 733022"/>
              <a:gd name="connsiteY15" fmla="*/ 798631 h 1533601"/>
              <a:gd name="connsiteX16" fmla="*/ 333739 w 733022"/>
              <a:gd name="connsiteY16" fmla="*/ 798631 h 1533601"/>
              <a:gd name="connsiteX17" fmla="*/ 377363 w 733022"/>
              <a:gd name="connsiteY17" fmla="*/ 954723 h 1533601"/>
              <a:gd name="connsiteX18" fmla="*/ 102441 w 733022"/>
              <a:gd name="connsiteY18" fmla="*/ 1113544 h 1533601"/>
              <a:gd name="connsiteX19" fmla="*/ 76996 w 733022"/>
              <a:gd name="connsiteY19" fmla="*/ 1105824 h 1533601"/>
              <a:gd name="connsiteX20" fmla="*/ 41 w 733022"/>
              <a:gd name="connsiteY20" fmla="*/ 818081 h 1533601"/>
              <a:gd name="connsiteX21" fmla="*/ 18202 w 733022"/>
              <a:gd name="connsiteY21" fmla="*/ 798631 h 1533601"/>
              <a:gd name="connsiteX22" fmla="*/ 733022 w 733022"/>
              <a:gd name="connsiteY22" fmla="*/ 440947 h 1533601"/>
              <a:gd name="connsiteX23" fmla="*/ 733022 w 733022"/>
              <a:gd name="connsiteY23" fmla="*/ 627192 h 1533601"/>
              <a:gd name="connsiteX24" fmla="*/ 694597 w 733022"/>
              <a:gd name="connsiteY24" fmla="*/ 638681 h 1533601"/>
              <a:gd name="connsiteX25" fmla="*/ 618391 w 733022"/>
              <a:gd name="connsiteY25" fmla="*/ 748942 h 1533601"/>
              <a:gd name="connsiteX26" fmla="*/ 699416 w 733022"/>
              <a:gd name="connsiteY26" fmla="*/ 889231 h 1533601"/>
              <a:gd name="connsiteX27" fmla="*/ 733022 w 733022"/>
              <a:gd name="connsiteY27" fmla="*/ 896448 h 1533601"/>
              <a:gd name="connsiteX28" fmla="*/ 733022 w 733022"/>
              <a:gd name="connsiteY28" fmla="*/ 1083871 h 1533601"/>
              <a:gd name="connsiteX29" fmla="*/ 691051 w 733022"/>
              <a:gd name="connsiteY29" fmla="*/ 1079617 h 1533601"/>
              <a:gd name="connsiteX30" fmla="*/ 433014 w 733022"/>
              <a:gd name="connsiteY30" fmla="*/ 761820 h 1533601"/>
              <a:gd name="connsiteX31" fmla="*/ 678170 w 733022"/>
              <a:gd name="connsiteY31" fmla="*/ 449027 h 1533601"/>
              <a:gd name="connsiteX32" fmla="*/ 88045 w 733022"/>
              <a:gd name="connsiteY32" fmla="*/ 418365 h 1533601"/>
              <a:gd name="connsiteX33" fmla="*/ 102441 w 733022"/>
              <a:gd name="connsiteY33" fmla="*/ 420020 h 1533601"/>
              <a:gd name="connsiteX34" fmla="*/ 372960 w 733022"/>
              <a:gd name="connsiteY34" fmla="*/ 576281 h 1533601"/>
              <a:gd name="connsiteX35" fmla="*/ 332873 w 733022"/>
              <a:gd name="connsiteY35" fmla="*/ 734971 h 1533601"/>
              <a:gd name="connsiteX36" fmla="*/ 18202 w 733022"/>
              <a:gd name="connsiteY36" fmla="*/ 734971 h 1533601"/>
              <a:gd name="connsiteX37" fmla="*/ 41 w 733022"/>
              <a:gd name="connsiteY37" fmla="*/ 715520 h 1533601"/>
              <a:gd name="connsiteX38" fmla="*/ 76996 w 733022"/>
              <a:gd name="connsiteY38" fmla="*/ 427739 h 1533601"/>
              <a:gd name="connsiteX39" fmla="*/ 88045 w 733022"/>
              <a:gd name="connsiteY39" fmla="*/ 418365 h 1533601"/>
              <a:gd name="connsiteX40" fmla="*/ 353092 w 733022"/>
              <a:gd name="connsiteY40" fmla="*/ 125773 h 1533601"/>
              <a:gd name="connsiteX41" fmla="*/ 364754 w 733022"/>
              <a:gd name="connsiteY41" fmla="*/ 134404 h 1533601"/>
              <a:gd name="connsiteX42" fmla="*/ 519455 w 733022"/>
              <a:gd name="connsiteY42" fmla="*/ 402471 h 1533601"/>
              <a:gd name="connsiteX43" fmla="*/ 404069 w 733022"/>
              <a:gd name="connsiteY43" fmla="*/ 520735 h 1533601"/>
              <a:gd name="connsiteX44" fmla="*/ 134359 w 733022"/>
              <a:gd name="connsiteY44" fmla="*/ 364945 h 1533601"/>
              <a:gd name="connsiteX45" fmla="*/ 128356 w 733022"/>
              <a:gd name="connsiteY45" fmla="*/ 338999 h 1533601"/>
              <a:gd name="connsiteX46" fmla="*/ 338820 w 733022"/>
              <a:gd name="connsiteY46" fmla="*/ 128398 h 1533601"/>
              <a:gd name="connsiteX47" fmla="*/ 353092 w 733022"/>
              <a:gd name="connsiteY47" fmla="*/ 125773 h 1533601"/>
              <a:gd name="connsiteX48" fmla="*/ 715183 w 733022"/>
              <a:gd name="connsiteY48" fmla="*/ 41 h 1533601"/>
              <a:gd name="connsiteX49" fmla="*/ 715202 w 733022"/>
              <a:gd name="connsiteY49" fmla="*/ 41 h 1533601"/>
              <a:gd name="connsiteX50" fmla="*/ 728860 w 733022"/>
              <a:gd name="connsiteY50" fmla="*/ 4910 h 1533601"/>
              <a:gd name="connsiteX51" fmla="*/ 733022 w 733022"/>
              <a:gd name="connsiteY51" fmla="*/ 14482 h 1533601"/>
              <a:gd name="connsiteX52" fmla="*/ 733022 w 733022"/>
              <a:gd name="connsiteY52" fmla="*/ 325990 h 1533601"/>
              <a:gd name="connsiteX53" fmla="*/ 651303 w 733022"/>
              <a:gd name="connsiteY53" fmla="*/ 340329 h 1533601"/>
              <a:gd name="connsiteX54" fmla="*/ 574202 w 733022"/>
              <a:gd name="connsiteY54" fmla="*/ 369991 h 1533601"/>
              <a:gd name="connsiteX55" fmla="*/ 419821 w 733022"/>
              <a:gd name="connsiteY55" fmla="*/ 102489 h 1533601"/>
              <a:gd name="connsiteX56" fmla="*/ 427538 w 733022"/>
              <a:gd name="connsiteY56" fmla="*/ 77032 h 1533601"/>
              <a:gd name="connsiteX57" fmla="*/ 715183 w 733022"/>
              <a:gd name="connsiteY57" fmla="*/ 41 h 153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33022" h="1533601">
                <a:moveTo>
                  <a:pt x="579415" y="1154516"/>
                </a:moveTo>
                <a:cubicBezTo>
                  <a:pt x="603213" y="1165954"/>
                  <a:pt x="628197" y="1175308"/>
                  <a:pt x="654140" y="1182331"/>
                </a:cubicBezTo>
                <a:lnTo>
                  <a:pt x="733022" y="1195890"/>
                </a:lnTo>
                <a:lnTo>
                  <a:pt x="733022" y="1519078"/>
                </a:lnTo>
                <a:lnTo>
                  <a:pt x="728849" y="1528684"/>
                </a:lnTo>
                <a:cubicBezTo>
                  <a:pt x="725303" y="1531998"/>
                  <a:pt x="720443" y="1533909"/>
                  <a:pt x="715183" y="1533561"/>
                </a:cubicBezTo>
                <a:cubicBezTo>
                  <a:pt x="612463" y="1526782"/>
                  <a:pt x="515258" y="1499819"/>
                  <a:pt x="427500" y="1456569"/>
                </a:cubicBezTo>
                <a:lnTo>
                  <a:pt x="427481" y="1456569"/>
                </a:lnTo>
                <a:cubicBezTo>
                  <a:pt x="418052" y="1451918"/>
                  <a:pt x="414495" y="1440226"/>
                  <a:pt x="419765" y="1431112"/>
                </a:cubicBezTo>
                <a:close/>
                <a:moveTo>
                  <a:pt x="409753" y="1009571"/>
                </a:moveTo>
                <a:cubicBezTo>
                  <a:pt x="440580" y="1054045"/>
                  <a:pt x="479424" y="1092456"/>
                  <a:pt x="524291" y="1122789"/>
                </a:cubicBezTo>
                <a:lnTo>
                  <a:pt x="364754" y="1399179"/>
                </a:lnTo>
                <a:cubicBezTo>
                  <a:pt x="359484" y="1408311"/>
                  <a:pt x="347571" y="1411060"/>
                  <a:pt x="338820" y="1405185"/>
                </a:cubicBezTo>
                <a:cubicBezTo>
                  <a:pt x="255730" y="1349376"/>
                  <a:pt x="184100" y="1277751"/>
                  <a:pt x="128318" y="1194584"/>
                </a:cubicBezTo>
                <a:cubicBezTo>
                  <a:pt x="122446" y="1185828"/>
                  <a:pt x="125194" y="1173910"/>
                  <a:pt x="134321" y="1168637"/>
                </a:cubicBezTo>
                <a:close/>
                <a:moveTo>
                  <a:pt x="18202" y="798631"/>
                </a:moveTo>
                <a:lnTo>
                  <a:pt x="333739" y="798631"/>
                </a:lnTo>
                <a:cubicBezTo>
                  <a:pt x="338462" y="854289"/>
                  <a:pt x="353650" y="906991"/>
                  <a:pt x="377363" y="954723"/>
                </a:cubicBezTo>
                <a:lnTo>
                  <a:pt x="102441" y="1113544"/>
                </a:lnTo>
                <a:cubicBezTo>
                  <a:pt x="93331" y="1118816"/>
                  <a:pt x="81644" y="1115258"/>
                  <a:pt x="76996" y="1105824"/>
                </a:cubicBezTo>
                <a:cubicBezTo>
                  <a:pt x="33766" y="1018063"/>
                  <a:pt x="6816" y="920849"/>
                  <a:pt x="41" y="818081"/>
                </a:cubicBezTo>
                <a:cubicBezTo>
                  <a:pt x="-656" y="807556"/>
                  <a:pt x="7682" y="798631"/>
                  <a:pt x="18202" y="798631"/>
                </a:cubicBezTo>
                <a:close/>
                <a:moveTo>
                  <a:pt x="733022" y="440947"/>
                </a:moveTo>
                <a:lnTo>
                  <a:pt x="733022" y="627192"/>
                </a:lnTo>
                <a:lnTo>
                  <a:pt x="694597" y="638681"/>
                </a:lnTo>
                <a:cubicBezTo>
                  <a:pt x="652977" y="659505"/>
                  <a:pt x="623092" y="700871"/>
                  <a:pt x="618391" y="748942"/>
                </a:cubicBezTo>
                <a:cubicBezTo>
                  <a:pt x="612336" y="810922"/>
                  <a:pt x="647367" y="865710"/>
                  <a:pt x="699416" y="889231"/>
                </a:cubicBezTo>
                <a:lnTo>
                  <a:pt x="733022" y="896448"/>
                </a:lnTo>
                <a:lnTo>
                  <a:pt x="733022" y="1083871"/>
                </a:lnTo>
                <a:lnTo>
                  <a:pt x="691051" y="1079617"/>
                </a:lnTo>
                <a:cubicBezTo>
                  <a:pt x="543639" y="1049300"/>
                  <a:pt x="432521" y="918253"/>
                  <a:pt x="433014" y="761820"/>
                </a:cubicBezTo>
                <a:cubicBezTo>
                  <a:pt x="433475" y="612208"/>
                  <a:pt x="537754" y="484162"/>
                  <a:pt x="678170" y="449027"/>
                </a:cubicBezTo>
                <a:close/>
                <a:moveTo>
                  <a:pt x="88045" y="418365"/>
                </a:moveTo>
                <a:cubicBezTo>
                  <a:pt x="92687" y="416955"/>
                  <a:pt x="97886" y="417384"/>
                  <a:pt x="102441" y="420020"/>
                </a:cubicBezTo>
                <a:lnTo>
                  <a:pt x="372960" y="576281"/>
                </a:lnTo>
                <a:cubicBezTo>
                  <a:pt x="350187" y="624934"/>
                  <a:pt x="336185" y="678503"/>
                  <a:pt x="332873" y="734971"/>
                </a:cubicBezTo>
                <a:lnTo>
                  <a:pt x="18202" y="734971"/>
                </a:lnTo>
                <a:cubicBezTo>
                  <a:pt x="7682" y="734971"/>
                  <a:pt x="-656" y="726045"/>
                  <a:pt x="41" y="715520"/>
                </a:cubicBezTo>
                <a:cubicBezTo>
                  <a:pt x="6816" y="612752"/>
                  <a:pt x="33766" y="515501"/>
                  <a:pt x="76996" y="427739"/>
                </a:cubicBezTo>
                <a:cubicBezTo>
                  <a:pt x="79320" y="423023"/>
                  <a:pt x="83404" y="419775"/>
                  <a:pt x="88045" y="418365"/>
                </a:cubicBezTo>
                <a:close/>
                <a:moveTo>
                  <a:pt x="353092" y="125773"/>
                </a:moveTo>
                <a:cubicBezTo>
                  <a:pt x="357823" y="126868"/>
                  <a:pt x="362119" y="129838"/>
                  <a:pt x="364754" y="134404"/>
                </a:cubicBezTo>
                <a:lnTo>
                  <a:pt x="519455" y="402471"/>
                </a:lnTo>
                <a:cubicBezTo>
                  <a:pt x="473873" y="434122"/>
                  <a:pt x="434652" y="474359"/>
                  <a:pt x="404069" y="520735"/>
                </a:cubicBezTo>
                <a:lnTo>
                  <a:pt x="134359" y="364945"/>
                </a:lnTo>
                <a:cubicBezTo>
                  <a:pt x="125231" y="359673"/>
                  <a:pt x="122484" y="347754"/>
                  <a:pt x="128356" y="338999"/>
                </a:cubicBezTo>
                <a:cubicBezTo>
                  <a:pt x="184138" y="255869"/>
                  <a:pt x="255730" y="184244"/>
                  <a:pt x="338820" y="128398"/>
                </a:cubicBezTo>
                <a:cubicBezTo>
                  <a:pt x="343196" y="125460"/>
                  <a:pt x="348362" y="124679"/>
                  <a:pt x="353092" y="125773"/>
                </a:cubicBezTo>
                <a:close/>
                <a:moveTo>
                  <a:pt x="715183" y="41"/>
                </a:moveTo>
                <a:lnTo>
                  <a:pt x="715202" y="41"/>
                </a:lnTo>
                <a:cubicBezTo>
                  <a:pt x="720453" y="-308"/>
                  <a:pt x="725313" y="1599"/>
                  <a:pt x="728860" y="4910"/>
                </a:cubicBezTo>
                <a:lnTo>
                  <a:pt x="733022" y="14482"/>
                </a:lnTo>
                <a:lnTo>
                  <a:pt x="733022" y="325990"/>
                </a:lnTo>
                <a:lnTo>
                  <a:pt x="651303" y="340329"/>
                </a:lnTo>
                <a:cubicBezTo>
                  <a:pt x="624470" y="347792"/>
                  <a:pt x="598678" y="357762"/>
                  <a:pt x="574202" y="369991"/>
                </a:cubicBezTo>
                <a:lnTo>
                  <a:pt x="419821" y="102489"/>
                </a:lnTo>
                <a:cubicBezTo>
                  <a:pt x="414552" y="93357"/>
                  <a:pt x="418090" y="81683"/>
                  <a:pt x="427538" y="77032"/>
                </a:cubicBezTo>
                <a:cubicBezTo>
                  <a:pt x="515258" y="33801"/>
                  <a:pt x="612463" y="6819"/>
                  <a:pt x="715183" y="41"/>
                </a:cubicBezTo>
                <a:close/>
              </a:path>
            </a:pathLst>
          </a:custGeom>
          <a:gradFill>
            <a:gsLst>
              <a:gs pos="6000">
                <a:srgbClr val="FF9248">
                  <a:alpha val="34000"/>
                </a:srgbClr>
              </a:gs>
              <a:gs pos="77000">
                <a:schemeClr val="accent4">
                  <a:alpha val="29000"/>
                </a:schemeClr>
              </a:gs>
            </a:gsLst>
            <a:lin ang="3343960" scaled="1"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B082FF4E-307F-633F-9A70-0B2CEA55EF14}"/>
              </a:ext>
            </a:extLst>
          </p:cNvPr>
          <p:cNvSpPr/>
          <p:nvPr/>
        </p:nvSpPr>
        <p:spPr bwMode="auto">
          <a:xfrm>
            <a:off x="11207931" y="1255577"/>
            <a:ext cx="385156" cy="385156"/>
          </a:xfrm>
          <a:prstGeom prst="donut">
            <a:avLst/>
          </a:prstGeom>
          <a:gradFill>
            <a:gsLst>
              <a:gs pos="6000">
                <a:srgbClr val="FF9248">
                  <a:alpha val="34000"/>
                </a:srgbClr>
              </a:gs>
              <a:gs pos="77000">
                <a:schemeClr val="accent4">
                  <a:alpha val="29000"/>
                </a:schemeClr>
              </a:gs>
            </a:gsLst>
            <a:lin ang="3343960" scaled="1"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29704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FF5CD7-6F2E-C9FA-DFA5-66B9CFB0E1E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6B833D0-0FC0-975A-6470-532B53607820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C81A58-4F13-F08D-5B3F-4480D2677260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3B548AB9-4F73-F6FA-1155-30F4952F1A2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8601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2FC0D4-3B11-6A5D-4877-CAC9DD1C961D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A6F00C-2DE7-BA31-C876-7600CF4173AC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8579AF3-831E-1A45-FC7A-63305474E1C5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82DDE61C-CB47-6C95-1D02-DBDCB18ADC2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532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335B40-4663-EFBB-D7FF-A2005EB585A9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10139C-AA38-D4D9-1934-285600DA1128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BA0644E-0050-4E34-83F3-D7859C917449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F9B25F74-D488-3925-A81C-2079010E937A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1366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4DEA25-6407-9964-DC65-D693175C0E35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4574031-667D-5762-F008-0C6E5B741A66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489DB5-E2B1-9CFA-4EA9-B71DA0E91D36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643323DE-DDE7-789E-DEEC-38356D3C09F7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37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46CCE3-D099-8A95-8359-4B3E9742D416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6EAFF2-E5EA-8848-55B4-95531AE508A7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44B97DE-1742-2D09-7E22-D46393FB2C4B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A5E28ECD-6A1C-0ED3-DF34-0610281608F8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408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DD53F1-50D2-3934-EFC6-EA051B9CF68E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8CC995B-96FE-7C79-4158-F78CC96419B4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EAAE522-EB7F-E0D1-9780-C0859F8A81DA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4E651CB7-7E9B-6BDD-E07D-D434D5536434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2895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6BF969-9ED1-6FFC-1D9D-D2706ED26054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B33D7BE-3160-3D51-CBF6-07D825EFB968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714CA5B-8020-0BFF-E478-62C88B430535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B3485D96-A0FD-51C1-35E0-6FE95B7880C0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923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37A9F4-2981-ED87-87E3-0A437EB3DFE6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7F65D75-DF4E-7E71-4E5E-C5FCD7FA0C6C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33967AA-DD7E-7027-77AA-F3BDD8543B66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5E0C065C-63D7-DBB5-BB94-0A7BC6ABE7F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404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6F26E9-04F5-1E5C-929C-43C2DA492ECB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BCD68EF-E41E-6D54-6514-00428B126C35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140320-85FC-8781-93BB-1C7BDB557CD3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E26BD039-3E55-15FE-4B05-31B8816A0D04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31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68397D-B93E-D46C-4CDF-05EC3BCF52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1116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468397D-B93E-D46C-4CDF-05EC3BCF5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673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1F57A-34A9-1C5C-02BD-B78498DB2A87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0408A46-A032-8546-D1D3-A65A80C3B4B1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3FABC3B-C175-BDF0-CFD9-E4AFB53A35F8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32B84E0D-D23F-29F6-1B8D-B4821F63F40C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17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3163B-B8CA-9B58-F102-FFD76688C44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058B9BA-5181-3861-7600-06DB19A31645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5F66938-84F3-829F-A9B1-3766D0E23956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F68C3F1E-1254-A4C0-2466-20ECA857761F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009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FE3060-4EE2-2A85-F731-15C7A543F46A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2AA18F0-5593-667F-41A3-079BCEF063B6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0D409E2-F81C-EC7E-ED19-0AFCE22017E1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87AFC666-7BA8-AA4B-580B-0DF4A47709AB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5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CBB6B4-66DA-4519-5FB5-EB6DEA459E88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9C76425-C8BB-F4BB-3D35-968EE98E6B21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C9734C-18B8-1E65-9A13-5D41E3CCC43E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B544600C-5772-9B24-F16C-7F1A2D255B2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165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89" t="698" b="11387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5" y="0"/>
            <a:ext cx="12191999" cy="6858000"/>
          </a:xfr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876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867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12" t="12580" r="160" b="23296"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4" y="0"/>
            <a:ext cx="12192004" cy="6858000"/>
          </a:xfrm>
          <a:gradFill flip="none" rotWithShape="1">
            <a:gsLst>
              <a:gs pos="1600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66258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317" b="3339"/>
          <a:stretch/>
        </p:blipFill>
        <p:spPr>
          <a:xfrm>
            <a:off x="-2" y="0"/>
            <a:ext cx="1219200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4" y="0"/>
            <a:ext cx="12192003" cy="6858000"/>
          </a:xfr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0" scaled="1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627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47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356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2883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9038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2025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772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084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85FC6-3195-9362-B0DC-01ABBF2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5F9654B-2563-389B-6A75-AEB641809347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E211481E-812D-23A9-9867-3747DF4A55A2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Donut 5">
              <a:extLst>
                <a:ext uri="{FF2B5EF4-FFF2-40B4-BE49-F238E27FC236}">
                  <a16:creationId xmlns:a16="http://schemas.microsoft.com/office/drawing/2014/main" id="{A574012A-3278-CDAD-05D9-1FBAE6099ED4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843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325D2DC-DBD5-151D-81AC-69B993819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75" r="14275"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4D1E6E7-6980-34C8-5B50-9BC3D2B8E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C4C24E-9C4D-542A-EE6B-DAA8AE94C98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B0E3E2C-C5D2-0AA9-52D8-6C9184AC2BFA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FF268D8-356E-B724-0AA6-2DE0C9CCAE1B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13890EE9-DA5E-C486-7E14-FD18702016A9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76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7E1CE3-8389-EE28-A762-CC5BC107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2B94C85-A853-8111-F5DE-6FBAE6D39FFE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16FB1B36-CE42-B722-F02A-56B4DEC76A99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Donut 5">
              <a:extLst>
                <a:ext uri="{FF2B5EF4-FFF2-40B4-BE49-F238E27FC236}">
                  <a16:creationId xmlns:a16="http://schemas.microsoft.com/office/drawing/2014/main" id="{08703440-800D-7D22-6698-F478C1044E90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336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59C620-C1BA-AC4D-D905-E3A585D34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F9837BA-AC6A-3AE3-4AF5-58C0B6024C67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2AF31E06-3DAF-A3FB-1311-B82EFE127729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Donut 5">
              <a:extLst>
                <a:ext uri="{FF2B5EF4-FFF2-40B4-BE49-F238E27FC236}">
                  <a16:creationId xmlns:a16="http://schemas.microsoft.com/office/drawing/2014/main" id="{9351348F-6E04-7C41-D413-B7B7C7E86DAB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995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A675F5-DC28-B1FC-69D4-1A8A3373E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2B5A5A0-AB2D-BCFF-6D5A-203B856C8B62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D05519C6-24A4-F0DE-1D6C-2B6A94B8F7FF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Donut 5">
              <a:extLst>
                <a:ext uri="{FF2B5EF4-FFF2-40B4-BE49-F238E27FC236}">
                  <a16:creationId xmlns:a16="http://schemas.microsoft.com/office/drawing/2014/main" id="{AD27A10D-B64A-8E32-7861-BC1B3DAA77B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91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BF8B5A-2202-56CE-D7D1-EE1ACE54A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7729E2AF-B269-3885-3B57-222B3A1DA714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8FC83226-9969-F1D4-DF4D-155D6F12B0F2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Donut 5">
              <a:extLst>
                <a:ext uri="{FF2B5EF4-FFF2-40B4-BE49-F238E27FC236}">
                  <a16:creationId xmlns:a16="http://schemas.microsoft.com/office/drawing/2014/main" id="{F8A105D1-04BB-EE62-715B-9F817DFF4205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411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0BF1A-1AED-9C5F-301C-372DE3602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5BF0083-2E91-634B-2696-50DE043B5B78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208CC21-4C8F-B4E6-5CDD-87F0F17A6154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66EAC8B0-4764-3E8E-2536-4E97D36CA24D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0151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06EBAC-01E8-A8E4-14D6-070425217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A4B28C3-26B4-EC6D-BD2C-6AC595C187C2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D53C5A56-9087-2747-E457-1325B3918397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C2C9D8CC-E64A-1521-6EFB-E4511417FD6C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297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FEFEC2-83C4-B6C7-1956-5EDBD8C9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14448B08-1327-58B4-52C0-E836D5632CEB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743B8B3-918F-F2E4-7A25-145C3664E4E7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922E8082-E8A8-67C9-9B30-BC7B9C26D25B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864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2062A-ADA0-5E71-3F8C-0E4ACCACF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46D7FD1-B235-251F-4CBB-C3571901D599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9DDD8D3E-3A2D-0990-88BB-166BF3EF9508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CB7F8171-560B-6BA3-154F-E382418D327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78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802893-02AE-CD9D-6D01-E551284B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3CFE269-7AB0-D7D0-36AF-A1FC5986F58D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C4B026D0-346A-6135-223C-BBB2EA890092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9F337C57-2AEB-AC9F-2F7B-BE29E927F98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491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4655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D670D9-2AC8-2370-F41B-9109FC26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D4B3836-8EDC-26E8-37C2-65A407E6ABE0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57FE2D6-7FB1-580A-62CF-76DDA9641077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0B20AEDA-8AF4-6CAB-FD52-EC1CA535B48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442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D7EF2D-20EF-2B52-2377-DA71D283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A670764-1A38-7C11-80BC-1C1B16BA9AEE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DF82ECF-15AB-AF64-F0BA-EBB5E87F3010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Donut 5">
              <a:extLst>
                <a:ext uri="{FF2B5EF4-FFF2-40B4-BE49-F238E27FC236}">
                  <a16:creationId xmlns:a16="http://schemas.microsoft.com/office/drawing/2014/main" id="{0C38DA48-0640-C94B-0347-F72B4BB74E3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73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21DE20-801D-7DD2-7585-4355F127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F7F0470-0884-25E6-76A2-D86BA4DB1C07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4003C236-20E1-1813-339A-0B2CFE48A644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5">
              <a:extLst>
                <a:ext uri="{FF2B5EF4-FFF2-40B4-BE49-F238E27FC236}">
                  <a16:creationId xmlns:a16="http://schemas.microsoft.com/office/drawing/2014/main" id="{C3B5756D-21DB-BF90-3DC2-2F52F2D0FB01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69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CA06D-746E-CCC9-8D43-1BC40ACAA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027A93FB-6243-C548-F2D8-D6465D8639A4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9DD10992-7D03-4A81-95D0-9C341481C7CC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Donut 5">
              <a:extLst>
                <a:ext uri="{FF2B5EF4-FFF2-40B4-BE49-F238E27FC236}">
                  <a16:creationId xmlns:a16="http://schemas.microsoft.com/office/drawing/2014/main" id="{7F3AD373-CDEC-8DC7-AA85-C2F02EBBFB59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935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03FF8B-8D18-FBAC-2502-261D00C2A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172E21A-4558-B280-0137-0E173C3CD61D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C40BD69-7113-1E74-2D95-F316B5253477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Donut 5">
              <a:extLst>
                <a:ext uri="{FF2B5EF4-FFF2-40B4-BE49-F238E27FC236}">
                  <a16:creationId xmlns:a16="http://schemas.microsoft.com/office/drawing/2014/main" id="{D7EAF876-2338-4DE4-A38B-04589BF7ECDE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754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BFF8C3B-BFFF-9914-BC7C-51C808D48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2A04B1BB-2789-64F2-35C8-8207ECA4DFC5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848CD05-627D-E099-B2F1-9A1AD274B9CD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Donut 5">
              <a:extLst>
                <a:ext uri="{FF2B5EF4-FFF2-40B4-BE49-F238E27FC236}">
                  <a16:creationId xmlns:a16="http://schemas.microsoft.com/office/drawing/2014/main" id="{D5506BA0-0D55-EB26-3A15-64958DAD525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514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12191999" cy="6858000"/>
          </a:xfr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876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295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12192004" cy="6858000"/>
          </a:xfrm>
          <a:gradFill flip="none" rotWithShape="1">
            <a:gsLst>
              <a:gs pos="1600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274879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12192003" cy="6858000"/>
          </a:xfr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0" scaled="1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85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0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19827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84804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858698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95" name="MS logo gray - EMF" descr="Microsoft logo, gray text version">
            <a:extLst>
              <a:ext uri="{FF2B5EF4-FFF2-40B4-BE49-F238E27FC236}">
                <a16:creationId xmlns:a16="http://schemas.microsoft.com/office/drawing/2014/main" id="{1DD5F06E-A0A8-DE89-5B58-25F815043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CE1476-5932-670A-A31C-422181AEB1B4}"/>
              </a:ext>
            </a:extLst>
          </p:cNvPr>
          <p:cNvGrpSpPr/>
          <p:nvPr userDrawn="1"/>
        </p:nvGrpSpPr>
        <p:grpSpPr>
          <a:xfrm>
            <a:off x="5937591" y="4990281"/>
            <a:ext cx="911486" cy="911485"/>
            <a:chOff x="5915788" y="2620805"/>
            <a:chExt cx="3551274" cy="35512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E183FC0-E6B7-F0B0-0F74-5502A1E4FDA2}"/>
                </a:ext>
              </a:extLst>
            </p:cNvPr>
            <p:cNvSpPr/>
            <p:nvPr/>
          </p:nvSpPr>
          <p:spPr bwMode="auto">
            <a:xfrm>
              <a:off x="5915788" y="2620805"/>
              <a:ext cx="3551274" cy="3551272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22300" dist="38100" dir="2700000" sx="107000" sy="107000" algn="tl" rotWithShape="0">
                <a:prstClr val="black">
                  <a:alpha val="11938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863405F-4203-EB1B-B875-E27821C74A05}"/>
                </a:ext>
              </a:extLst>
            </p:cNvPr>
            <p:cNvSpPr/>
            <p:nvPr/>
          </p:nvSpPr>
          <p:spPr bwMode="auto">
            <a:xfrm>
              <a:off x="5915788" y="2620805"/>
              <a:ext cx="3551274" cy="3551272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29178" dist="38100" dir="13500000" sx="139000" sy="139000" algn="br" rotWithShape="0">
                <a:schemeClr val="tx1"/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86CEF9-858E-3949-C4E6-026E6B8B98D1}"/>
              </a:ext>
            </a:extLst>
          </p:cNvPr>
          <p:cNvGrpSpPr/>
          <p:nvPr userDrawn="1"/>
        </p:nvGrpSpPr>
        <p:grpSpPr>
          <a:xfrm>
            <a:off x="6746328" y="1093510"/>
            <a:ext cx="4455266" cy="4455264"/>
            <a:chOff x="6915520" y="1724615"/>
            <a:chExt cx="3551274" cy="355127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9148D59-E88E-6FBF-BF99-0BB6C56284EF}"/>
                </a:ext>
              </a:extLst>
            </p:cNvPr>
            <p:cNvGrpSpPr/>
            <p:nvPr/>
          </p:nvGrpSpPr>
          <p:grpSpPr>
            <a:xfrm>
              <a:off x="6915520" y="1724615"/>
              <a:ext cx="3551274" cy="3551272"/>
              <a:chOff x="6915521" y="1724615"/>
              <a:chExt cx="3551274" cy="35512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9E8C1DC-BBF3-FC74-7A14-F3ECF03D3BF9}"/>
                  </a:ext>
                </a:extLst>
              </p:cNvPr>
              <p:cNvSpPr/>
              <p:nvPr/>
            </p:nvSpPr>
            <p:spPr bwMode="auto">
              <a:xfrm>
                <a:off x="6915521" y="1724615"/>
                <a:ext cx="3551274" cy="355127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22300" dist="38100" dir="2700000" sx="107000" sy="107000" algn="tl" rotWithShape="0">
                  <a:prstClr val="black">
                    <a:alpha val="9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BA8A0BD-F099-B827-7045-40BA96696E70}"/>
                  </a:ext>
                </a:extLst>
              </p:cNvPr>
              <p:cNvSpPr/>
              <p:nvPr/>
            </p:nvSpPr>
            <p:spPr bwMode="auto">
              <a:xfrm>
                <a:off x="6915521" y="1724615"/>
                <a:ext cx="3551274" cy="355127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29178" dist="38100" dir="13500000" sx="107000" sy="107000" algn="br" rotWithShape="0">
                  <a:schemeClr val="tx1"/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1C4A238-6A70-C907-1EA9-AF4C2F8DBD75}"/>
                </a:ext>
              </a:extLst>
            </p:cNvPr>
            <p:cNvGrpSpPr/>
            <p:nvPr/>
          </p:nvGrpSpPr>
          <p:grpSpPr>
            <a:xfrm>
              <a:off x="6997422" y="1806515"/>
              <a:ext cx="3387473" cy="3387472"/>
              <a:chOff x="4122297" y="415729"/>
              <a:chExt cx="2139886" cy="213988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397DAD7-F961-CF9F-EA0A-E0D37111964B}"/>
                  </a:ext>
                </a:extLst>
              </p:cNvPr>
              <p:cNvSpPr/>
              <p:nvPr/>
            </p:nvSpPr>
            <p:spPr bwMode="auto">
              <a:xfrm>
                <a:off x="4122298" y="415729"/>
                <a:ext cx="2139885" cy="2139885"/>
              </a:xfrm>
              <a:prstGeom prst="ellipse">
                <a:avLst/>
              </a:prstGeom>
              <a:gradFill>
                <a:gsLst>
                  <a:gs pos="85000">
                    <a:srgbClr val="FFFFFF">
                      <a:alpha val="77714"/>
                    </a:srgbClr>
                  </a:gs>
                  <a:gs pos="63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path path="circle">
                  <a:fillToRect r="100000" b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4CF71D3-876A-2401-C875-98523E0DA188}"/>
                  </a:ext>
                </a:extLst>
              </p:cNvPr>
              <p:cNvSpPr/>
              <p:nvPr/>
            </p:nvSpPr>
            <p:spPr bwMode="auto">
              <a:xfrm>
                <a:off x="4122297" y="415730"/>
                <a:ext cx="2139885" cy="2139885"/>
              </a:xfrm>
              <a:prstGeom prst="ellipse">
                <a:avLst/>
              </a:prstGeom>
              <a:gradFill flip="none" rotWithShape="1">
                <a:gsLst>
                  <a:gs pos="87000">
                    <a:schemeClr val="bg1">
                      <a:alpha val="5727"/>
                    </a:schemeClr>
                  </a:gs>
                  <a:gs pos="63000">
                    <a:schemeClr val="bg1">
                      <a:alpha val="0"/>
                    </a:schemeClr>
                  </a:gs>
                  <a:gs pos="100000">
                    <a:schemeClr val="bg1">
                      <a:alpha val="2806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28393E-C4D1-54DA-F763-7A6975CE92E5}"/>
              </a:ext>
            </a:extLst>
          </p:cNvPr>
          <p:cNvGrpSpPr/>
          <p:nvPr userDrawn="1"/>
        </p:nvGrpSpPr>
        <p:grpSpPr>
          <a:xfrm>
            <a:off x="7736054" y="2026765"/>
            <a:ext cx="2415505" cy="2588756"/>
            <a:chOff x="-2368942" y="-1004989"/>
            <a:chExt cx="4563166" cy="4890456"/>
          </a:xfrm>
          <a:effectLst>
            <a:outerShdw blurRad="430234" dist="381000" dir="3000000" algn="tl" rotWithShape="0">
              <a:prstClr val="black">
                <a:alpha val="15000"/>
              </a:prstClr>
            </a:outerShdw>
          </a:effectLst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201B77-56A6-4932-F9C5-65B3FCC28C3B}"/>
                </a:ext>
              </a:extLst>
            </p:cNvPr>
            <p:cNvSpPr/>
            <p:nvPr/>
          </p:nvSpPr>
          <p:spPr>
            <a:xfrm>
              <a:off x="-2018807" y="-680747"/>
              <a:ext cx="4213031" cy="4215013"/>
            </a:xfrm>
            <a:custGeom>
              <a:avLst/>
              <a:gdLst>
                <a:gd name="connsiteX0" fmla="*/ 4213031 w 4213031"/>
                <a:gd name="connsiteY0" fmla="*/ 2107507 h 4215013"/>
                <a:gd name="connsiteX1" fmla="*/ 2106516 w 4213031"/>
                <a:gd name="connsiteY1" fmla="*/ 4215014 h 4215013"/>
                <a:gd name="connsiteX2" fmla="*/ 0 w 4213031"/>
                <a:gd name="connsiteY2" fmla="*/ 2107507 h 4215013"/>
                <a:gd name="connsiteX3" fmla="*/ 2106516 w 4213031"/>
                <a:gd name="connsiteY3" fmla="*/ 0 h 4215013"/>
                <a:gd name="connsiteX4" fmla="*/ 4213031 w 4213031"/>
                <a:gd name="connsiteY4" fmla="*/ 2107507 h 421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031" h="4215013">
                  <a:moveTo>
                    <a:pt x="4213031" y="2107507"/>
                  </a:moveTo>
                  <a:cubicBezTo>
                    <a:pt x="4213031" y="3271451"/>
                    <a:pt x="3269912" y="4215014"/>
                    <a:pt x="2106516" y="4215014"/>
                  </a:cubicBezTo>
                  <a:cubicBezTo>
                    <a:pt x="943119" y="4215014"/>
                    <a:pt x="0" y="3271451"/>
                    <a:pt x="0" y="2107507"/>
                  </a:cubicBezTo>
                  <a:cubicBezTo>
                    <a:pt x="0" y="943563"/>
                    <a:pt x="943119" y="0"/>
                    <a:pt x="2106516" y="0"/>
                  </a:cubicBezTo>
                  <a:cubicBezTo>
                    <a:pt x="3269912" y="0"/>
                    <a:pt x="4213031" y="943563"/>
                    <a:pt x="4213031" y="2107507"/>
                  </a:cubicBezTo>
                  <a:close/>
                </a:path>
              </a:pathLst>
            </a:custGeom>
            <a:gradFill>
              <a:gsLst>
                <a:gs pos="6000">
                  <a:srgbClr val="8661C5"/>
                </a:gs>
                <a:gs pos="100000">
                  <a:srgbClr val="0078D4"/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A23A810-769D-3BFD-FD72-54158DCB29A5}"/>
                </a:ext>
              </a:extLst>
            </p:cNvPr>
            <p:cNvSpPr/>
            <p:nvPr/>
          </p:nvSpPr>
          <p:spPr>
            <a:xfrm>
              <a:off x="-2368942" y="-1004989"/>
              <a:ext cx="3196163" cy="4890456"/>
            </a:xfrm>
            <a:custGeom>
              <a:avLst/>
              <a:gdLst>
                <a:gd name="connsiteX0" fmla="*/ 245530 w 3196163"/>
                <a:gd name="connsiteY0" fmla="*/ 3526331 h 4890456"/>
                <a:gd name="connsiteX1" fmla="*/ 130 w 3196163"/>
                <a:gd name="connsiteY1" fmla="*/ 2608755 h 4890456"/>
                <a:gd name="connsiteX2" fmla="*/ 58044 w 3196163"/>
                <a:gd name="connsiteY2" fmla="*/ 2546731 h 4890456"/>
                <a:gd name="connsiteX3" fmla="*/ 1064250 w 3196163"/>
                <a:gd name="connsiteY3" fmla="*/ 2546731 h 4890456"/>
                <a:gd name="connsiteX4" fmla="*/ 1203364 w 3196163"/>
                <a:gd name="connsiteY4" fmla="*/ 3044487 h 4890456"/>
                <a:gd name="connsiteX5" fmla="*/ 326670 w 3196163"/>
                <a:gd name="connsiteY5" fmla="*/ 3550949 h 4890456"/>
                <a:gd name="connsiteX6" fmla="*/ 245530 w 3196163"/>
                <a:gd name="connsiteY6" fmla="*/ 3526331 h 4890456"/>
                <a:gd name="connsiteX7" fmla="*/ 1363243 w 3196163"/>
                <a:gd name="connsiteY7" fmla="*/ 4644811 h 4890456"/>
                <a:gd name="connsiteX8" fmla="*/ 2280628 w 3196163"/>
                <a:gd name="connsiteY8" fmla="*/ 4890327 h 4890456"/>
                <a:gd name="connsiteX9" fmla="*/ 2342623 w 3196163"/>
                <a:gd name="connsiteY9" fmla="*/ 4832385 h 4890456"/>
                <a:gd name="connsiteX10" fmla="*/ 2342623 w 3196163"/>
                <a:gd name="connsiteY10" fmla="*/ 3814417 h 4890456"/>
                <a:gd name="connsiteX11" fmla="*/ 1847682 w 3196163"/>
                <a:gd name="connsiteY11" fmla="*/ 3681602 h 4890456"/>
                <a:gd name="connsiteX12" fmla="*/ 1338577 w 3196163"/>
                <a:gd name="connsiteY12" fmla="*/ 4563633 h 4890456"/>
                <a:gd name="connsiteX13" fmla="*/ 1363183 w 3196163"/>
                <a:gd name="connsiteY13" fmla="*/ 4644811 h 4890456"/>
                <a:gd name="connsiteX14" fmla="*/ 409190 w 3196163"/>
                <a:gd name="connsiteY14" fmla="*/ 3809374 h 4890456"/>
                <a:gd name="connsiteX15" fmla="*/ 1080454 w 3196163"/>
                <a:gd name="connsiteY15" fmla="*/ 4480954 h 4890456"/>
                <a:gd name="connsiteX16" fmla="*/ 1163154 w 3196163"/>
                <a:gd name="connsiteY16" fmla="*/ 4461800 h 4890456"/>
                <a:gd name="connsiteX17" fmla="*/ 1671899 w 3196163"/>
                <a:gd name="connsiteY17" fmla="*/ 3580430 h 4890456"/>
                <a:gd name="connsiteX18" fmla="*/ 1306650 w 3196163"/>
                <a:gd name="connsiteY18" fmla="*/ 3219392 h 4890456"/>
                <a:gd name="connsiteX19" fmla="*/ 428334 w 3196163"/>
                <a:gd name="connsiteY19" fmla="*/ 3726634 h 4890456"/>
                <a:gd name="connsiteX20" fmla="*/ 409190 w 3196163"/>
                <a:gd name="connsiteY20" fmla="*/ 3809374 h 4890456"/>
                <a:gd name="connsiteX21" fmla="*/ 2280628 w 3196163"/>
                <a:gd name="connsiteY21" fmla="*/ 130 h 4890456"/>
                <a:gd name="connsiteX22" fmla="*/ 1363363 w 3196163"/>
                <a:gd name="connsiteY22" fmla="*/ 245646 h 4890456"/>
                <a:gd name="connsiteX23" fmla="*/ 1338757 w 3196163"/>
                <a:gd name="connsiteY23" fmla="*/ 326824 h 4890456"/>
                <a:gd name="connsiteX24" fmla="*/ 1831058 w 3196163"/>
                <a:gd name="connsiteY24" fmla="*/ 1179854 h 4890456"/>
                <a:gd name="connsiteX25" fmla="*/ 2342683 w 3196163"/>
                <a:gd name="connsiteY25" fmla="*/ 1038633 h 4890456"/>
                <a:gd name="connsiteX26" fmla="*/ 2342683 w 3196163"/>
                <a:gd name="connsiteY26" fmla="*/ 58071 h 4890456"/>
                <a:gd name="connsiteX27" fmla="*/ 2280688 w 3196163"/>
                <a:gd name="connsiteY27" fmla="*/ 130 h 4890456"/>
                <a:gd name="connsiteX28" fmla="*/ 1080454 w 3196163"/>
                <a:gd name="connsiteY28" fmla="*/ 409443 h 4890456"/>
                <a:gd name="connsiteX29" fmla="*/ 409310 w 3196163"/>
                <a:gd name="connsiteY29" fmla="*/ 1081023 h 4890456"/>
                <a:gd name="connsiteX30" fmla="*/ 428455 w 3196163"/>
                <a:gd name="connsiteY30" fmla="*/ 1163762 h 4890456"/>
                <a:gd name="connsiteX31" fmla="*/ 1288525 w 3196163"/>
                <a:gd name="connsiteY31" fmla="*/ 1660557 h 4890456"/>
                <a:gd name="connsiteX32" fmla="*/ 1656475 w 3196163"/>
                <a:gd name="connsiteY32" fmla="*/ 1283428 h 4890456"/>
                <a:gd name="connsiteX33" fmla="*/ 1163154 w 3196163"/>
                <a:gd name="connsiteY33" fmla="*/ 428596 h 4890456"/>
                <a:gd name="connsiteX34" fmla="*/ 1080454 w 3196163"/>
                <a:gd name="connsiteY34" fmla="*/ 409443 h 4890456"/>
                <a:gd name="connsiteX35" fmla="*/ 245530 w 3196163"/>
                <a:gd name="connsiteY35" fmla="*/ 1364005 h 4890456"/>
                <a:gd name="connsiteX36" fmla="*/ 130 w 3196163"/>
                <a:gd name="connsiteY36" fmla="*/ 2281701 h 4890456"/>
                <a:gd name="connsiteX37" fmla="*/ 58044 w 3196163"/>
                <a:gd name="connsiteY37" fmla="*/ 2343726 h 4890456"/>
                <a:gd name="connsiteX38" fmla="*/ 1061489 w 3196163"/>
                <a:gd name="connsiteY38" fmla="*/ 2343726 h 4890456"/>
                <a:gd name="connsiteX39" fmla="*/ 1189321 w 3196163"/>
                <a:gd name="connsiteY39" fmla="*/ 1837684 h 4890456"/>
                <a:gd name="connsiteX40" fmla="*/ 326670 w 3196163"/>
                <a:gd name="connsiteY40" fmla="*/ 1339388 h 4890456"/>
                <a:gd name="connsiteX41" fmla="*/ 245530 w 3196163"/>
                <a:gd name="connsiteY41" fmla="*/ 1364005 h 4890456"/>
                <a:gd name="connsiteX42" fmla="*/ 3182949 w 3196163"/>
                <a:gd name="connsiteY42" fmla="*/ 3116598 h 4890456"/>
                <a:gd name="connsiteX43" fmla="*/ 3175927 w 3196163"/>
                <a:gd name="connsiteY43" fmla="*/ 3039623 h 4890456"/>
                <a:gd name="connsiteX44" fmla="*/ 2816259 w 3196163"/>
                <a:gd name="connsiteY44" fmla="*/ 2753819 h 4890456"/>
                <a:gd name="connsiteX45" fmla="*/ 2712194 w 3196163"/>
                <a:gd name="connsiteY45" fmla="*/ 2756581 h 4890456"/>
                <a:gd name="connsiteX46" fmla="*/ 2411580 w 3196163"/>
                <a:gd name="connsiteY46" fmla="*/ 2874565 h 4890456"/>
                <a:gd name="connsiteX47" fmla="*/ 1971972 w 3196163"/>
                <a:gd name="connsiteY47" fmla="*/ 2388278 h 4890456"/>
                <a:gd name="connsiteX48" fmla="*/ 2358587 w 3196163"/>
                <a:gd name="connsiteY48" fmla="*/ 1993735 h 4890456"/>
                <a:gd name="connsiteX49" fmla="*/ 2711353 w 3196163"/>
                <a:gd name="connsiteY49" fmla="*/ 2107937 h 4890456"/>
                <a:gd name="connsiteX50" fmla="*/ 2817279 w 3196163"/>
                <a:gd name="connsiteY50" fmla="*/ 2110639 h 4890456"/>
                <a:gd name="connsiteX51" fmla="*/ 3175867 w 3196163"/>
                <a:gd name="connsiteY51" fmla="*/ 1825675 h 4890456"/>
                <a:gd name="connsiteX52" fmla="*/ 3182829 w 3196163"/>
                <a:gd name="connsiteY52" fmla="*/ 1748580 h 4890456"/>
                <a:gd name="connsiteX53" fmla="*/ 2360928 w 3196163"/>
                <a:gd name="connsiteY53" fmla="*/ 1402673 h 4890456"/>
                <a:gd name="connsiteX54" fmla="*/ 1380828 w 3196163"/>
                <a:gd name="connsiteY54" fmla="*/ 2429347 h 4890456"/>
                <a:gd name="connsiteX55" fmla="*/ 2411520 w 3196163"/>
                <a:gd name="connsiteY55" fmla="*/ 3463827 h 4890456"/>
                <a:gd name="connsiteX56" fmla="*/ 3182949 w 3196163"/>
                <a:gd name="connsiteY56" fmla="*/ 3116598 h 48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6163" h="4890456">
                  <a:moveTo>
                    <a:pt x="245530" y="3526331"/>
                  </a:moveTo>
                  <a:cubicBezTo>
                    <a:pt x="107676" y="3246471"/>
                    <a:pt x="21735" y="2936470"/>
                    <a:pt x="130" y="2608755"/>
                  </a:cubicBezTo>
                  <a:cubicBezTo>
                    <a:pt x="-2091" y="2575191"/>
                    <a:pt x="24496" y="2546731"/>
                    <a:pt x="58044" y="2546731"/>
                  </a:cubicBezTo>
                  <a:lnTo>
                    <a:pt x="1064250" y="2546731"/>
                  </a:lnTo>
                  <a:cubicBezTo>
                    <a:pt x="1079314" y="2724218"/>
                    <a:pt x="1127746" y="2892278"/>
                    <a:pt x="1203364" y="3044487"/>
                  </a:cubicBezTo>
                  <a:lnTo>
                    <a:pt x="326670" y="3550949"/>
                  </a:lnTo>
                  <a:cubicBezTo>
                    <a:pt x="297622" y="3567761"/>
                    <a:pt x="260353" y="3556413"/>
                    <a:pt x="245530" y="3526331"/>
                  </a:cubicBezTo>
                  <a:close/>
                  <a:moveTo>
                    <a:pt x="1363243" y="4644811"/>
                  </a:moveTo>
                  <a:cubicBezTo>
                    <a:pt x="1643092" y="4782730"/>
                    <a:pt x="1953068" y="4868711"/>
                    <a:pt x="2280628" y="4890327"/>
                  </a:cubicBezTo>
                  <a:cubicBezTo>
                    <a:pt x="2314176" y="4892548"/>
                    <a:pt x="2342623" y="4865949"/>
                    <a:pt x="2342623" y="4832385"/>
                  </a:cubicBezTo>
                  <a:lnTo>
                    <a:pt x="2342623" y="3814417"/>
                  </a:lnTo>
                  <a:cubicBezTo>
                    <a:pt x="2166360" y="3800908"/>
                    <a:pt x="1999459" y="3754554"/>
                    <a:pt x="1847682" y="3681602"/>
                  </a:cubicBezTo>
                  <a:lnTo>
                    <a:pt x="1338577" y="4563633"/>
                  </a:lnTo>
                  <a:cubicBezTo>
                    <a:pt x="1321773" y="4592694"/>
                    <a:pt x="1333116" y="4629980"/>
                    <a:pt x="1363183" y="4644811"/>
                  </a:cubicBezTo>
                  <a:close/>
                  <a:moveTo>
                    <a:pt x="409190" y="3809374"/>
                  </a:moveTo>
                  <a:cubicBezTo>
                    <a:pt x="587073" y="4074583"/>
                    <a:pt x="815489" y="4302987"/>
                    <a:pt x="1080454" y="4480954"/>
                  </a:cubicBezTo>
                  <a:cubicBezTo>
                    <a:pt x="1108361" y="4499687"/>
                    <a:pt x="1146350" y="4490921"/>
                    <a:pt x="1163154" y="4461800"/>
                  </a:cubicBezTo>
                  <a:lnTo>
                    <a:pt x="1671899" y="3580430"/>
                  </a:lnTo>
                  <a:cubicBezTo>
                    <a:pt x="1528824" y="3483701"/>
                    <a:pt x="1404954" y="3361213"/>
                    <a:pt x="1306650" y="3219392"/>
                  </a:cubicBezTo>
                  <a:lnTo>
                    <a:pt x="428334" y="3726634"/>
                  </a:lnTo>
                  <a:cubicBezTo>
                    <a:pt x="399227" y="3743447"/>
                    <a:pt x="390465" y="3781454"/>
                    <a:pt x="409190" y="3809374"/>
                  </a:cubicBezTo>
                  <a:close/>
                  <a:moveTo>
                    <a:pt x="2280628" y="130"/>
                  </a:moveTo>
                  <a:cubicBezTo>
                    <a:pt x="1953068" y="21745"/>
                    <a:pt x="1643092" y="107787"/>
                    <a:pt x="1363363" y="245646"/>
                  </a:cubicBezTo>
                  <a:cubicBezTo>
                    <a:pt x="1333236" y="260476"/>
                    <a:pt x="1321953" y="297703"/>
                    <a:pt x="1338757" y="326824"/>
                  </a:cubicBezTo>
                  <a:lnTo>
                    <a:pt x="1831058" y="1179854"/>
                  </a:lnTo>
                  <a:cubicBezTo>
                    <a:pt x="1987156" y="1101858"/>
                    <a:pt x="2160058" y="1052683"/>
                    <a:pt x="2342683" y="1038633"/>
                  </a:cubicBezTo>
                  <a:lnTo>
                    <a:pt x="2342683" y="58071"/>
                  </a:lnTo>
                  <a:cubicBezTo>
                    <a:pt x="2342683" y="24447"/>
                    <a:pt x="2314176" y="-2092"/>
                    <a:pt x="2280688" y="130"/>
                  </a:cubicBezTo>
                  <a:close/>
                  <a:moveTo>
                    <a:pt x="1080454" y="409443"/>
                  </a:moveTo>
                  <a:cubicBezTo>
                    <a:pt x="815489" y="587530"/>
                    <a:pt x="587193" y="815933"/>
                    <a:pt x="409310" y="1081023"/>
                  </a:cubicBezTo>
                  <a:cubicBezTo>
                    <a:pt x="390585" y="1108943"/>
                    <a:pt x="399347" y="1146950"/>
                    <a:pt x="428455" y="1163762"/>
                  </a:cubicBezTo>
                  <a:lnTo>
                    <a:pt x="1288525" y="1660557"/>
                  </a:lnTo>
                  <a:cubicBezTo>
                    <a:pt x="1386049" y="1512671"/>
                    <a:pt x="1511120" y="1384360"/>
                    <a:pt x="1656475" y="1283428"/>
                  </a:cubicBezTo>
                  <a:lnTo>
                    <a:pt x="1163154" y="428596"/>
                  </a:lnTo>
                  <a:cubicBezTo>
                    <a:pt x="1146350" y="399476"/>
                    <a:pt x="1108361" y="390709"/>
                    <a:pt x="1080454" y="409443"/>
                  </a:cubicBezTo>
                  <a:close/>
                  <a:moveTo>
                    <a:pt x="245530" y="1364005"/>
                  </a:moveTo>
                  <a:cubicBezTo>
                    <a:pt x="107676" y="1643865"/>
                    <a:pt x="21735" y="1953987"/>
                    <a:pt x="130" y="2281701"/>
                  </a:cubicBezTo>
                  <a:cubicBezTo>
                    <a:pt x="-2091" y="2315265"/>
                    <a:pt x="24496" y="2343726"/>
                    <a:pt x="58044" y="2343726"/>
                  </a:cubicBezTo>
                  <a:lnTo>
                    <a:pt x="1061489" y="2343726"/>
                  </a:lnTo>
                  <a:cubicBezTo>
                    <a:pt x="1072052" y="2163657"/>
                    <a:pt x="1116703" y="1992835"/>
                    <a:pt x="1189321" y="1837684"/>
                  </a:cubicBezTo>
                  <a:lnTo>
                    <a:pt x="326670" y="1339388"/>
                  </a:lnTo>
                  <a:cubicBezTo>
                    <a:pt x="297622" y="1322576"/>
                    <a:pt x="260353" y="1333924"/>
                    <a:pt x="245530" y="1364005"/>
                  </a:cubicBezTo>
                  <a:close/>
                  <a:moveTo>
                    <a:pt x="3182949" y="3116598"/>
                  </a:moveTo>
                  <a:cubicBezTo>
                    <a:pt x="3203114" y="3093782"/>
                    <a:pt x="3199753" y="3058537"/>
                    <a:pt x="3175927" y="3039623"/>
                  </a:cubicBezTo>
                  <a:lnTo>
                    <a:pt x="2816259" y="2753819"/>
                  </a:lnTo>
                  <a:cubicBezTo>
                    <a:pt x="2785472" y="2729382"/>
                    <a:pt x="2740941" y="2729802"/>
                    <a:pt x="2712194" y="2756581"/>
                  </a:cubicBezTo>
                  <a:cubicBezTo>
                    <a:pt x="2630994" y="2832235"/>
                    <a:pt x="2524528" y="2874565"/>
                    <a:pt x="2411580" y="2874565"/>
                  </a:cubicBezTo>
                  <a:cubicBezTo>
                    <a:pt x="2153397" y="2874565"/>
                    <a:pt x="1946226" y="2651806"/>
                    <a:pt x="1971972" y="2388278"/>
                  </a:cubicBezTo>
                  <a:cubicBezTo>
                    <a:pt x="1991957" y="2183891"/>
                    <a:pt x="2154717" y="2017513"/>
                    <a:pt x="2358587" y="1993735"/>
                  </a:cubicBezTo>
                  <a:cubicBezTo>
                    <a:pt x="2490499" y="1978364"/>
                    <a:pt x="2617670" y="2021055"/>
                    <a:pt x="2711353" y="2107937"/>
                  </a:cubicBezTo>
                  <a:cubicBezTo>
                    <a:pt x="2740701" y="2135137"/>
                    <a:pt x="2786012" y="2135497"/>
                    <a:pt x="2817279" y="2110639"/>
                  </a:cubicBezTo>
                  <a:lnTo>
                    <a:pt x="3175867" y="1825675"/>
                  </a:lnTo>
                  <a:cubicBezTo>
                    <a:pt x="3199753" y="1806702"/>
                    <a:pt x="3203054" y="1771396"/>
                    <a:pt x="3182829" y="1748580"/>
                  </a:cubicBezTo>
                  <a:cubicBezTo>
                    <a:pt x="2976018" y="1514773"/>
                    <a:pt x="2677385" y="1387542"/>
                    <a:pt x="2360928" y="1402673"/>
                  </a:cubicBezTo>
                  <a:cubicBezTo>
                    <a:pt x="1816594" y="1428671"/>
                    <a:pt x="1382508" y="1884097"/>
                    <a:pt x="1380828" y="2429347"/>
                  </a:cubicBezTo>
                  <a:cubicBezTo>
                    <a:pt x="1379027" y="2999455"/>
                    <a:pt x="1842101" y="3463827"/>
                    <a:pt x="2411520" y="3463827"/>
                  </a:cubicBezTo>
                  <a:cubicBezTo>
                    <a:pt x="2709073" y="3463827"/>
                    <a:pt x="2987181" y="3337977"/>
                    <a:pt x="3182949" y="3116598"/>
                  </a:cubicBezTo>
                  <a:close/>
                </a:path>
              </a:pathLst>
            </a:custGeom>
            <a:gradFill>
              <a:gsLst>
                <a:gs pos="6000">
                  <a:srgbClr val="FF9248"/>
                </a:gs>
                <a:gs pos="78000">
                  <a:srgbClr val="D59DFF"/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  <a:effectLst>
              <a:outerShdw blurRad="262601" dist="38100" dir="2700000" sx="101000" sy="101000" algn="tl" rotWithShape="0">
                <a:prstClr val="black">
                  <a:alpha val="14845"/>
                </a:prstClr>
              </a:outerShdw>
            </a:effectLst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31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325D2DC-DBD5-151D-81AC-69B993819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75" r="14275"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4D1E6E7-6980-34C8-5B50-9BC3D2B8E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7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1402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36200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8814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709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50623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043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2291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093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906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68397D-B93E-D46C-4CDF-05EC3BCF52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1116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468397D-B93E-D46C-4CDF-05EC3BCF5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357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29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72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024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663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73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8893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493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1C1D9A-5BAF-D30D-27F3-0286DA113845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0F0AF5D-5B93-D319-E38F-9356324AC043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9E0FCA-DB69-4CC5-E321-EED10C1C3EE4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A9F35E60-70A0-D050-1795-A45CC550C35D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02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C4C24E-9C4D-542A-EE6B-DAA8AE94C98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B0E3E2C-C5D2-0AA9-52D8-6C9184AC2BFA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FF268D8-356E-B724-0AA6-2DE0C9CCAE1B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13890EE9-DA5E-C486-7E14-FD18702016A9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161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205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3EEFD7-7823-20FE-9267-CC95C9CC7F8E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5283B6A-8DE6-5857-08F4-4B92A5C98120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6464FB-E6A2-5622-166E-621C960A69EA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0F7C416D-805C-DD02-0EE6-47278DC893F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3673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4807EF07-61B5-59AB-395C-C87FC3BCFF4B}"/>
              </a:ext>
            </a:extLst>
          </p:cNvPr>
          <p:cNvSpPr/>
          <p:nvPr/>
        </p:nvSpPr>
        <p:spPr bwMode="auto">
          <a:xfrm>
            <a:off x="11683516" y="209494"/>
            <a:ext cx="508484" cy="1049410"/>
          </a:xfrm>
          <a:custGeom>
            <a:avLst/>
            <a:gdLst>
              <a:gd name="connsiteX0" fmla="*/ 508484 w 508484"/>
              <a:gd name="connsiteY0" fmla="*/ 0 h 1049410"/>
              <a:gd name="connsiteX1" fmla="*/ 508484 w 508484"/>
              <a:gd name="connsiteY1" fmla="*/ 1049410 h 1049410"/>
              <a:gd name="connsiteX2" fmla="*/ 420411 w 508484"/>
              <a:gd name="connsiteY2" fmla="*/ 1040532 h 1049410"/>
              <a:gd name="connsiteX3" fmla="*/ 0 w 508484"/>
              <a:gd name="connsiteY3" fmla="*/ 524705 h 1049410"/>
              <a:gd name="connsiteX4" fmla="*/ 420411 w 508484"/>
              <a:gd name="connsiteY4" fmla="*/ 8878 h 1049410"/>
              <a:gd name="connsiteX5" fmla="*/ 508484 w 508484"/>
              <a:gd name="connsiteY5" fmla="*/ 0 h 104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484" h="1049410">
                <a:moveTo>
                  <a:pt x="508484" y="0"/>
                </a:moveTo>
                <a:lnTo>
                  <a:pt x="508484" y="1049410"/>
                </a:lnTo>
                <a:lnTo>
                  <a:pt x="420411" y="1040532"/>
                </a:lnTo>
                <a:cubicBezTo>
                  <a:pt x="180483" y="991436"/>
                  <a:pt x="0" y="779147"/>
                  <a:pt x="0" y="524705"/>
                </a:cubicBezTo>
                <a:cubicBezTo>
                  <a:pt x="0" y="270263"/>
                  <a:pt x="180483" y="57975"/>
                  <a:pt x="420411" y="8878"/>
                </a:cubicBezTo>
                <a:lnTo>
                  <a:pt x="508484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3323AA7-01E9-FFEF-481F-F020E035B0D8}"/>
              </a:ext>
            </a:extLst>
          </p:cNvPr>
          <p:cNvSpPr/>
          <p:nvPr/>
        </p:nvSpPr>
        <p:spPr>
          <a:xfrm>
            <a:off x="11593087" y="114223"/>
            <a:ext cx="598913" cy="1253024"/>
          </a:xfrm>
          <a:custGeom>
            <a:avLst/>
            <a:gdLst>
              <a:gd name="connsiteX0" fmla="*/ 579415 w 733022"/>
              <a:gd name="connsiteY0" fmla="*/ 1154516 h 1533601"/>
              <a:gd name="connsiteX1" fmla="*/ 654140 w 733022"/>
              <a:gd name="connsiteY1" fmla="*/ 1182331 h 1533601"/>
              <a:gd name="connsiteX2" fmla="*/ 733022 w 733022"/>
              <a:gd name="connsiteY2" fmla="*/ 1195890 h 1533601"/>
              <a:gd name="connsiteX3" fmla="*/ 733022 w 733022"/>
              <a:gd name="connsiteY3" fmla="*/ 1519078 h 1533601"/>
              <a:gd name="connsiteX4" fmla="*/ 728849 w 733022"/>
              <a:gd name="connsiteY4" fmla="*/ 1528684 h 1533601"/>
              <a:gd name="connsiteX5" fmla="*/ 715183 w 733022"/>
              <a:gd name="connsiteY5" fmla="*/ 1533561 h 1533601"/>
              <a:gd name="connsiteX6" fmla="*/ 427500 w 733022"/>
              <a:gd name="connsiteY6" fmla="*/ 1456569 h 1533601"/>
              <a:gd name="connsiteX7" fmla="*/ 427481 w 733022"/>
              <a:gd name="connsiteY7" fmla="*/ 1456569 h 1533601"/>
              <a:gd name="connsiteX8" fmla="*/ 419765 w 733022"/>
              <a:gd name="connsiteY8" fmla="*/ 1431112 h 1533601"/>
              <a:gd name="connsiteX9" fmla="*/ 409753 w 733022"/>
              <a:gd name="connsiteY9" fmla="*/ 1009571 h 1533601"/>
              <a:gd name="connsiteX10" fmla="*/ 524291 w 733022"/>
              <a:gd name="connsiteY10" fmla="*/ 1122789 h 1533601"/>
              <a:gd name="connsiteX11" fmla="*/ 364754 w 733022"/>
              <a:gd name="connsiteY11" fmla="*/ 1399179 h 1533601"/>
              <a:gd name="connsiteX12" fmla="*/ 338820 w 733022"/>
              <a:gd name="connsiteY12" fmla="*/ 1405185 h 1533601"/>
              <a:gd name="connsiteX13" fmla="*/ 128318 w 733022"/>
              <a:gd name="connsiteY13" fmla="*/ 1194584 h 1533601"/>
              <a:gd name="connsiteX14" fmla="*/ 134321 w 733022"/>
              <a:gd name="connsiteY14" fmla="*/ 1168637 h 1533601"/>
              <a:gd name="connsiteX15" fmla="*/ 18202 w 733022"/>
              <a:gd name="connsiteY15" fmla="*/ 798631 h 1533601"/>
              <a:gd name="connsiteX16" fmla="*/ 333739 w 733022"/>
              <a:gd name="connsiteY16" fmla="*/ 798631 h 1533601"/>
              <a:gd name="connsiteX17" fmla="*/ 377363 w 733022"/>
              <a:gd name="connsiteY17" fmla="*/ 954723 h 1533601"/>
              <a:gd name="connsiteX18" fmla="*/ 102441 w 733022"/>
              <a:gd name="connsiteY18" fmla="*/ 1113544 h 1533601"/>
              <a:gd name="connsiteX19" fmla="*/ 76996 w 733022"/>
              <a:gd name="connsiteY19" fmla="*/ 1105824 h 1533601"/>
              <a:gd name="connsiteX20" fmla="*/ 41 w 733022"/>
              <a:gd name="connsiteY20" fmla="*/ 818081 h 1533601"/>
              <a:gd name="connsiteX21" fmla="*/ 18202 w 733022"/>
              <a:gd name="connsiteY21" fmla="*/ 798631 h 1533601"/>
              <a:gd name="connsiteX22" fmla="*/ 733022 w 733022"/>
              <a:gd name="connsiteY22" fmla="*/ 440947 h 1533601"/>
              <a:gd name="connsiteX23" fmla="*/ 733022 w 733022"/>
              <a:gd name="connsiteY23" fmla="*/ 627192 h 1533601"/>
              <a:gd name="connsiteX24" fmla="*/ 694597 w 733022"/>
              <a:gd name="connsiteY24" fmla="*/ 638681 h 1533601"/>
              <a:gd name="connsiteX25" fmla="*/ 618391 w 733022"/>
              <a:gd name="connsiteY25" fmla="*/ 748942 h 1533601"/>
              <a:gd name="connsiteX26" fmla="*/ 699416 w 733022"/>
              <a:gd name="connsiteY26" fmla="*/ 889231 h 1533601"/>
              <a:gd name="connsiteX27" fmla="*/ 733022 w 733022"/>
              <a:gd name="connsiteY27" fmla="*/ 896448 h 1533601"/>
              <a:gd name="connsiteX28" fmla="*/ 733022 w 733022"/>
              <a:gd name="connsiteY28" fmla="*/ 1083871 h 1533601"/>
              <a:gd name="connsiteX29" fmla="*/ 691051 w 733022"/>
              <a:gd name="connsiteY29" fmla="*/ 1079617 h 1533601"/>
              <a:gd name="connsiteX30" fmla="*/ 433014 w 733022"/>
              <a:gd name="connsiteY30" fmla="*/ 761820 h 1533601"/>
              <a:gd name="connsiteX31" fmla="*/ 678170 w 733022"/>
              <a:gd name="connsiteY31" fmla="*/ 449027 h 1533601"/>
              <a:gd name="connsiteX32" fmla="*/ 88045 w 733022"/>
              <a:gd name="connsiteY32" fmla="*/ 418365 h 1533601"/>
              <a:gd name="connsiteX33" fmla="*/ 102441 w 733022"/>
              <a:gd name="connsiteY33" fmla="*/ 420020 h 1533601"/>
              <a:gd name="connsiteX34" fmla="*/ 372960 w 733022"/>
              <a:gd name="connsiteY34" fmla="*/ 576281 h 1533601"/>
              <a:gd name="connsiteX35" fmla="*/ 332873 w 733022"/>
              <a:gd name="connsiteY35" fmla="*/ 734971 h 1533601"/>
              <a:gd name="connsiteX36" fmla="*/ 18202 w 733022"/>
              <a:gd name="connsiteY36" fmla="*/ 734971 h 1533601"/>
              <a:gd name="connsiteX37" fmla="*/ 41 w 733022"/>
              <a:gd name="connsiteY37" fmla="*/ 715520 h 1533601"/>
              <a:gd name="connsiteX38" fmla="*/ 76996 w 733022"/>
              <a:gd name="connsiteY38" fmla="*/ 427739 h 1533601"/>
              <a:gd name="connsiteX39" fmla="*/ 88045 w 733022"/>
              <a:gd name="connsiteY39" fmla="*/ 418365 h 1533601"/>
              <a:gd name="connsiteX40" fmla="*/ 353092 w 733022"/>
              <a:gd name="connsiteY40" fmla="*/ 125773 h 1533601"/>
              <a:gd name="connsiteX41" fmla="*/ 364754 w 733022"/>
              <a:gd name="connsiteY41" fmla="*/ 134404 h 1533601"/>
              <a:gd name="connsiteX42" fmla="*/ 519455 w 733022"/>
              <a:gd name="connsiteY42" fmla="*/ 402471 h 1533601"/>
              <a:gd name="connsiteX43" fmla="*/ 404069 w 733022"/>
              <a:gd name="connsiteY43" fmla="*/ 520735 h 1533601"/>
              <a:gd name="connsiteX44" fmla="*/ 134359 w 733022"/>
              <a:gd name="connsiteY44" fmla="*/ 364945 h 1533601"/>
              <a:gd name="connsiteX45" fmla="*/ 128356 w 733022"/>
              <a:gd name="connsiteY45" fmla="*/ 338999 h 1533601"/>
              <a:gd name="connsiteX46" fmla="*/ 338820 w 733022"/>
              <a:gd name="connsiteY46" fmla="*/ 128398 h 1533601"/>
              <a:gd name="connsiteX47" fmla="*/ 353092 w 733022"/>
              <a:gd name="connsiteY47" fmla="*/ 125773 h 1533601"/>
              <a:gd name="connsiteX48" fmla="*/ 715183 w 733022"/>
              <a:gd name="connsiteY48" fmla="*/ 41 h 1533601"/>
              <a:gd name="connsiteX49" fmla="*/ 715202 w 733022"/>
              <a:gd name="connsiteY49" fmla="*/ 41 h 1533601"/>
              <a:gd name="connsiteX50" fmla="*/ 728860 w 733022"/>
              <a:gd name="connsiteY50" fmla="*/ 4910 h 1533601"/>
              <a:gd name="connsiteX51" fmla="*/ 733022 w 733022"/>
              <a:gd name="connsiteY51" fmla="*/ 14482 h 1533601"/>
              <a:gd name="connsiteX52" fmla="*/ 733022 w 733022"/>
              <a:gd name="connsiteY52" fmla="*/ 325990 h 1533601"/>
              <a:gd name="connsiteX53" fmla="*/ 651303 w 733022"/>
              <a:gd name="connsiteY53" fmla="*/ 340329 h 1533601"/>
              <a:gd name="connsiteX54" fmla="*/ 574202 w 733022"/>
              <a:gd name="connsiteY54" fmla="*/ 369991 h 1533601"/>
              <a:gd name="connsiteX55" fmla="*/ 419821 w 733022"/>
              <a:gd name="connsiteY55" fmla="*/ 102489 h 1533601"/>
              <a:gd name="connsiteX56" fmla="*/ 427538 w 733022"/>
              <a:gd name="connsiteY56" fmla="*/ 77032 h 1533601"/>
              <a:gd name="connsiteX57" fmla="*/ 715183 w 733022"/>
              <a:gd name="connsiteY57" fmla="*/ 41 h 153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33022" h="1533601">
                <a:moveTo>
                  <a:pt x="579415" y="1154516"/>
                </a:moveTo>
                <a:cubicBezTo>
                  <a:pt x="603213" y="1165954"/>
                  <a:pt x="628197" y="1175308"/>
                  <a:pt x="654140" y="1182331"/>
                </a:cubicBezTo>
                <a:lnTo>
                  <a:pt x="733022" y="1195890"/>
                </a:lnTo>
                <a:lnTo>
                  <a:pt x="733022" y="1519078"/>
                </a:lnTo>
                <a:lnTo>
                  <a:pt x="728849" y="1528684"/>
                </a:lnTo>
                <a:cubicBezTo>
                  <a:pt x="725303" y="1531998"/>
                  <a:pt x="720443" y="1533909"/>
                  <a:pt x="715183" y="1533561"/>
                </a:cubicBezTo>
                <a:cubicBezTo>
                  <a:pt x="612463" y="1526782"/>
                  <a:pt x="515258" y="1499819"/>
                  <a:pt x="427500" y="1456569"/>
                </a:cubicBezTo>
                <a:lnTo>
                  <a:pt x="427481" y="1456569"/>
                </a:lnTo>
                <a:cubicBezTo>
                  <a:pt x="418052" y="1451918"/>
                  <a:pt x="414495" y="1440226"/>
                  <a:pt x="419765" y="1431112"/>
                </a:cubicBezTo>
                <a:close/>
                <a:moveTo>
                  <a:pt x="409753" y="1009571"/>
                </a:moveTo>
                <a:cubicBezTo>
                  <a:pt x="440580" y="1054045"/>
                  <a:pt x="479424" y="1092456"/>
                  <a:pt x="524291" y="1122789"/>
                </a:cubicBezTo>
                <a:lnTo>
                  <a:pt x="364754" y="1399179"/>
                </a:lnTo>
                <a:cubicBezTo>
                  <a:pt x="359484" y="1408311"/>
                  <a:pt x="347571" y="1411060"/>
                  <a:pt x="338820" y="1405185"/>
                </a:cubicBezTo>
                <a:cubicBezTo>
                  <a:pt x="255730" y="1349376"/>
                  <a:pt x="184100" y="1277751"/>
                  <a:pt x="128318" y="1194584"/>
                </a:cubicBezTo>
                <a:cubicBezTo>
                  <a:pt x="122446" y="1185828"/>
                  <a:pt x="125194" y="1173910"/>
                  <a:pt x="134321" y="1168637"/>
                </a:cubicBezTo>
                <a:close/>
                <a:moveTo>
                  <a:pt x="18202" y="798631"/>
                </a:moveTo>
                <a:lnTo>
                  <a:pt x="333739" y="798631"/>
                </a:lnTo>
                <a:cubicBezTo>
                  <a:pt x="338462" y="854289"/>
                  <a:pt x="353650" y="906991"/>
                  <a:pt x="377363" y="954723"/>
                </a:cubicBezTo>
                <a:lnTo>
                  <a:pt x="102441" y="1113544"/>
                </a:lnTo>
                <a:cubicBezTo>
                  <a:pt x="93331" y="1118816"/>
                  <a:pt x="81644" y="1115258"/>
                  <a:pt x="76996" y="1105824"/>
                </a:cubicBezTo>
                <a:cubicBezTo>
                  <a:pt x="33766" y="1018063"/>
                  <a:pt x="6816" y="920849"/>
                  <a:pt x="41" y="818081"/>
                </a:cubicBezTo>
                <a:cubicBezTo>
                  <a:pt x="-656" y="807556"/>
                  <a:pt x="7682" y="798631"/>
                  <a:pt x="18202" y="798631"/>
                </a:cubicBezTo>
                <a:close/>
                <a:moveTo>
                  <a:pt x="733022" y="440947"/>
                </a:moveTo>
                <a:lnTo>
                  <a:pt x="733022" y="627192"/>
                </a:lnTo>
                <a:lnTo>
                  <a:pt x="694597" y="638681"/>
                </a:lnTo>
                <a:cubicBezTo>
                  <a:pt x="652977" y="659505"/>
                  <a:pt x="623092" y="700871"/>
                  <a:pt x="618391" y="748942"/>
                </a:cubicBezTo>
                <a:cubicBezTo>
                  <a:pt x="612336" y="810922"/>
                  <a:pt x="647367" y="865710"/>
                  <a:pt x="699416" y="889231"/>
                </a:cubicBezTo>
                <a:lnTo>
                  <a:pt x="733022" y="896448"/>
                </a:lnTo>
                <a:lnTo>
                  <a:pt x="733022" y="1083871"/>
                </a:lnTo>
                <a:lnTo>
                  <a:pt x="691051" y="1079617"/>
                </a:lnTo>
                <a:cubicBezTo>
                  <a:pt x="543639" y="1049300"/>
                  <a:pt x="432521" y="918253"/>
                  <a:pt x="433014" y="761820"/>
                </a:cubicBezTo>
                <a:cubicBezTo>
                  <a:pt x="433475" y="612208"/>
                  <a:pt x="537754" y="484162"/>
                  <a:pt x="678170" y="449027"/>
                </a:cubicBezTo>
                <a:close/>
                <a:moveTo>
                  <a:pt x="88045" y="418365"/>
                </a:moveTo>
                <a:cubicBezTo>
                  <a:pt x="92687" y="416955"/>
                  <a:pt x="97886" y="417384"/>
                  <a:pt x="102441" y="420020"/>
                </a:cubicBezTo>
                <a:lnTo>
                  <a:pt x="372960" y="576281"/>
                </a:lnTo>
                <a:cubicBezTo>
                  <a:pt x="350187" y="624934"/>
                  <a:pt x="336185" y="678503"/>
                  <a:pt x="332873" y="734971"/>
                </a:cubicBezTo>
                <a:lnTo>
                  <a:pt x="18202" y="734971"/>
                </a:lnTo>
                <a:cubicBezTo>
                  <a:pt x="7682" y="734971"/>
                  <a:pt x="-656" y="726045"/>
                  <a:pt x="41" y="715520"/>
                </a:cubicBezTo>
                <a:cubicBezTo>
                  <a:pt x="6816" y="612752"/>
                  <a:pt x="33766" y="515501"/>
                  <a:pt x="76996" y="427739"/>
                </a:cubicBezTo>
                <a:cubicBezTo>
                  <a:pt x="79320" y="423023"/>
                  <a:pt x="83404" y="419775"/>
                  <a:pt x="88045" y="418365"/>
                </a:cubicBezTo>
                <a:close/>
                <a:moveTo>
                  <a:pt x="353092" y="125773"/>
                </a:moveTo>
                <a:cubicBezTo>
                  <a:pt x="357823" y="126868"/>
                  <a:pt x="362119" y="129838"/>
                  <a:pt x="364754" y="134404"/>
                </a:cubicBezTo>
                <a:lnTo>
                  <a:pt x="519455" y="402471"/>
                </a:lnTo>
                <a:cubicBezTo>
                  <a:pt x="473873" y="434122"/>
                  <a:pt x="434652" y="474359"/>
                  <a:pt x="404069" y="520735"/>
                </a:cubicBezTo>
                <a:lnTo>
                  <a:pt x="134359" y="364945"/>
                </a:lnTo>
                <a:cubicBezTo>
                  <a:pt x="125231" y="359673"/>
                  <a:pt x="122484" y="347754"/>
                  <a:pt x="128356" y="338999"/>
                </a:cubicBezTo>
                <a:cubicBezTo>
                  <a:pt x="184138" y="255869"/>
                  <a:pt x="255730" y="184244"/>
                  <a:pt x="338820" y="128398"/>
                </a:cubicBezTo>
                <a:cubicBezTo>
                  <a:pt x="343196" y="125460"/>
                  <a:pt x="348362" y="124679"/>
                  <a:pt x="353092" y="125773"/>
                </a:cubicBezTo>
                <a:close/>
                <a:moveTo>
                  <a:pt x="715183" y="41"/>
                </a:moveTo>
                <a:lnTo>
                  <a:pt x="715202" y="41"/>
                </a:lnTo>
                <a:cubicBezTo>
                  <a:pt x="720453" y="-308"/>
                  <a:pt x="725313" y="1599"/>
                  <a:pt x="728860" y="4910"/>
                </a:cubicBezTo>
                <a:lnTo>
                  <a:pt x="733022" y="14482"/>
                </a:lnTo>
                <a:lnTo>
                  <a:pt x="733022" y="325990"/>
                </a:lnTo>
                <a:lnTo>
                  <a:pt x="651303" y="340329"/>
                </a:lnTo>
                <a:cubicBezTo>
                  <a:pt x="624470" y="347792"/>
                  <a:pt x="598678" y="357762"/>
                  <a:pt x="574202" y="369991"/>
                </a:cubicBezTo>
                <a:lnTo>
                  <a:pt x="419821" y="102489"/>
                </a:lnTo>
                <a:cubicBezTo>
                  <a:pt x="414552" y="93357"/>
                  <a:pt x="418090" y="81683"/>
                  <a:pt x="427538" y="77032"/>
                </a:cubicBezTo>
                <a:cubicBezTo>
                  <a:pt x="515258" y="33801"/>
                  <a:pt x="612463" y="6819"/>
                  <a:pt x="715183" y="41"/>
                </a:cubicBezTo>
                <a:close/>
              </a:path>
            </a:pathLst>
          </a:custGeom>
          <a:gradFill>
            <a:gsLst>
              <a:gs pos="6000">
                <a:srgbClr val="FF9248">
                  <a:alpha val="34000"/>
                </a:srgbClr>
              </a:gs>
              <a:gs pos="77000">
                <a:schemeClr val="accent4">
                  <a:alpha val="29000"/>
                </a:schemeClr>
              </a:gs>
            </a:gsLst>
            <a:lin ang="3343960" scaled="1"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B082FF4E-307F-633F-9A70-0B2CEA55EF14}"/>
              </a:ext>
            </a:extLst>
          </p:cNvPr>
          <p:cNvSpPr/>
          <p:nvPr/>
        </p:nvSpPr>
        <p:spPr bwMode="auto">
          <a:xfrm>
            <a:off x="11207931" y="1255577"/>
            <a:ext cx="385156" cy="385156"/>
          </a:xfrm>
          <a:prstGeom prst="donut">
            <a:avLst/>
          </a:prstGeom>
          <a:gradFill>
            <a:gsLst>
              <a:gs pos="6000">
                <a:srgbClr val="FF9248">
                  <a:alpha val="34000"/>
                </a:srgbClr>
              </a:gs>
              <a:gs pos="77000">
                <a:schemeClr val="accent4">
                  <a:alpha val="29000"/>
                </a:schemeClr>
              </a:gs>
            </a:gsLst>
            <a:lin ang="3343960" scaled="1"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852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FF5CD7-6F2E-C9FA-DFA5-66B9CFB0E1E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6B833D0-0FC0-975A-6470-532B53607820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8C81A58-4F13-F08D-5B3F-4480D2677260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3B548AB9-4F73-F6FA-1155-30F4952F1A2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949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2FC0D4-3B11-6A5D-4877-CAC9DD1C961D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A6F00C-2DE7-BA31-C876-7600CF4173AC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8579AF3-831E-1A45-FC7A-63305474E1C5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82DDE61C-CB47-6C95-1D02-DBDCB18ADC2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1311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335B40-4663-EFBB-D7FF-A2005EB585A9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10139C-AA38-D4D9-1934-285600DA1128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BA0644E-0050-4E34-83F3-D7859C917449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F9B25F74-D488-3925-A81C-2079010E937A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7902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4DEA25-6407-9964-DC65-D693175C0E35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4574031-667D-5762-F008-0C6E5B741A66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489DB5-E2B1-9CFA-4EA9-B71DA0E91D36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643323DE-DDE7-789E-DEEC-38356D3C09F7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3672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46CCE3-D099-8A95-8359-4B3E9742D416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6EAFF2-E5EA-8848-55B4-95531AE508A7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44B97DE-1742-2D09-7E22-D46393FB2C4B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A5E28ECD-6A1C-0ED3-DF34-0610281608F8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232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DD53F1-50D2-3934-EFC6-EA051B9CF68E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8CC995B-96FE-7C79-4158-F78CC96419B4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EAAE522-EB7F-E0D1-9780-C0859F8A81DA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4E651CB7-7E9B-6BDD-E07D-D434D5536434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15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6BF969-9ED1-6FFC-1D9D-D2706ED26054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B33D7BE-3160-3D51-CBF6-07D825EFB968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714CA5B-8020-0BFF-E478-62C88B430535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B3485D96-A0FD-51C1-35E0-6FE95B7880C0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003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37A9F4-2981-ED87-87E3-0A437EB3DFE6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7F65D75-DF4E-7E71-4E5E-C5FCD7FA0C6C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33967AA-DD7E-7027-77AA-F3BDD8543B66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5E0C065C-63D7-DBB5-BB94-0A7BC6ABE7F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391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307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6F26E9-04F5-1E5C-929C-43C2DA492ECB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BCD68EF-E41E-6D54-6514-00428B126C35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140320-85FC-8781-93BB-1C7BDB557CD3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E26BD039-3E55-15FE-4B05-31B8816A0D04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83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1F57A-34A9-1C5C-02BD-B78498DB2A87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0408A46-A032-8546-D1D3-A65A80C3B4B1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3FABC3B-C175-BDF0-CFD9-E4AFB53A35F8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32B84E0D-D23F-29F6-1B8D-B4821F63F40C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856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3163B-B8CA-9B58-F102-FFD76688C44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058B9BA-5181-3861-7600-06DB19A31645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5F66938-84F3-829F-A9B1-3766D0E23956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F68C3F1E-1254-A4C0-2466-20ECA857761F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18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FE3060-4EE2-2A85-F731-15C7A543F46A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2AA18F0-5593-667F-41A3-079BCEF063B6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0D409E2-F81C-EC7E-ED19-0AFCE22017E1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87AFC666-7BA8-AA4B-580B-0DF4A47709AB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855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CBB6B4-66DA-4519-5FB5-EB6DEA459E88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9C76425-C8BB-F4BB-3D35-968EE98E6B21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6C9734C-18B8-1E65-9A13-5D41E3CCC43E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B544600C-5772-9B24-F16C-7F1A2D255B23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689" t="698" b="11387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5" y="0"/>
            <a:ext cx="12191999" cy="6858000"/>
          </a:xfrm>
          <a:gradFill flip="none" rotWithShape="1">
            <a:gsLst>
              <a:gs pos="36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876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8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12" t="12580" r="160" b="23296"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4" y="0"/>
            <a:ext cx="12192004" cy="6858000"/>
          </a:xfrm>
          <a:gradFill flip="none" rotWithShape="1">
            <a:gsLst>
              <a:gs pos="16000">
                <a:schemeClr val="bg1">
                  <a:lumMod val="95000"/>
                  <a:alpha val="0"/>
                </a:schemeClr>
              </a:gs>
              <a:gs pos="99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2079651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DB090-6B12-C8AA-D966-3E5FEE421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317" b="3339"/>
          <a:stretch/>
        </p:blipFill>
        <p:spPr>
          <a:xfrm>
            <a:off x="-2" y="0"/>
            <a:ext cx="1219200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E96E425D-D9BE-B478-20F9-1925CA9A1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4" y="0"/>
            <a:ext cx="12192003" cy="6858000"/>
          </a:xfr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400" spc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0" scaled="1"/>
                </a:gradFill>
                <a:effectLst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6612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8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 Ligh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84804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858698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95" name="MS logo gray - EMF" descr="Microsoft logo, gray text version">
            <a:extLst>
              <a:ext uri="{FF2B5EF4-FFF2-40B4-BE49-F238E27FC236}">
                <a16:creationId xmlns:a16="http://schemas.microsoft.com/office/drawing/2014/main" id="{1DD5F06E-A0A8-DE89-5B58-25F815043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CE1476-5932-670A-A31C-422181AEB1B4}"/>
              </a:ext>
            </a:extLst>
          </p:cNvPr>
          <p:cNvGrpSpPr/>
          <p:nvPr userDrawn="1"/>
        </p:nvGrpSpPr>
        <p:grpSpPr>
          <a:xfrm>
            <a:off x="5937591" y="4990281"/>
            <a:ext cx="911486" cy="911485"/>
            <a:chOff x="5915788" y="2620805"/>
            <a:chExt cx="3551274" cy="35512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E183FC0-E6B7-F0B0-0F74-5502A1E4FDA2}"/>
                </a:ext>
              </a:extLst>
            </p:cNvPr>
            <p:cNvSpPr/>
            <p:nvPr/>
          </p:nvSpPr>
          <p:spPr bwMode="auto">
            <a:xfrm>
              <a:off x="5915788" y="2620805"/>
              <a:ext cx="3551274" cy="3551272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22300" dist="38100" dir="2700000" sx="107000" sy="107000" algn="tl" rotWithShape="0">
                <a:prstClr val="black">
                  <a:alpha val="11938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863405F-4203-EB1B-B875-E27821C74A05}"/>
                </a:ext>
              </a:extLst>
            </p:cNvPr>
            <p:cNvSpPr/>
            <p:nvPr/>
          </p:nvSpPr>
          <p:spPr bwMode="auto">
            <a:xfrm>
              <a:off x="5915788" y="2620805"/>
              <a:ext cx="3551274" cy="3551272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29178" dist="38100" dir="13500000" sx="139000" sy="139000" algn="br" rotWithShape="0">
                <a:schemeClr val="tx1"/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86CEF9-858E-3949-C4E6-026E6B8B98D1}"/>
              </a:ext>
            </a:extLst>
          </p:cNvPr>
          <p:cNvGrpSpPr/>
          <p:nvPr userDrawn="1"/>
        </p:nvGrpSpPr>
        <p:grpSpPr>
          <a:xfrm>
            <a:off x="6746328" y="1093510"/>
            <a:ext cx="4455266" cy="4455264"/>
            <a:chOff x="6915520" y="1724615"/>
            <a:chExt cx="3551274" cy="355127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9148D59-E88E-6FBF-BF99-0BB6C56284EF}"/>
                </a:ext>
              </a:extLst>
            </p:cNvPr>
            <p:cNvGrpSpPr/>
            <p:nvPr/>
          </p:nvGrpSpPr>
          <p:grpSpPr>
            <a:xfrm>
              <a:off x="6915520" y="1724615"/>
              <a:ext cx="3551274" cy="3551272"/>
              <a:chOff x="6915521" y="1724615"/>
              <a:chExt cx="3551274" cy="3551272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9E8C1DC-BBF3-FC74-7A14-F3ECF03D3BF9}"/>
                  </a:ext>
                </a:extLst>
              </p:cNvPr>
              <p:cNvSpPr/>
              <p:nvPr/>
            </p:nvSpPr>
            <p:spPr bwMode="auto">
              <a:xfrm>
                <a:off x="6915521" y="1724615"/>
                <a:ext cx="3551274" cy="355127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22300" dist="38100" dir="2700000" sx="107000" sy="107000" algn="tl" rotWithShape="0">
                  <a:prstClr val="black">
                    <a:alpha val="9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BA8A0BD-F099-B827-7045-40BA96696E70}"/>
                  </a:ext>
                </a:extLst>
              </p:cNvPr>
              <p:cNvSpPr/>
              <p:nvPr/>
            </p:nvSpPr>
            <p:spPr bwMode="auto">
              <a:xfrm>
                <a:off x="6915521" y="1724615"/>
                <a:ext cx="3551274" cy="355127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29178" dist="38100" dir="13500000" sx="107000" sy="107000" algn="br" rotWithShape="0">
                  <a:schemeClr val="tx1"/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1C4A238-6A70-C907-1EA9-AF4C2F8DBD75}"/>
                </a:ext>
              </a:extLst>
            </p:cNvPr>
            <p:cNvGrpSpPr/>
            <p:nvPr/>
          </p:nvGrpSpPr>
          <p:grpSpPr>
            <a:xfrm>
              <a:off x="6997422" y="1806515"/>
              <a:ext cx="3387473" cy="3387472"/>
              <a:chOff x="4122297" y="415729"/>
              <a:chExt cx="2139886" cy="213988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397DAD7-F961-CF9F-EA0A-E0D37111964B}"/>
                  </a:ext>
                </a:extLst>
              </p:cNvPr>
              <p:cNvSpPr/>
              <p:nvPr/>
            </p:nvSpPr>
            <p:spPr bwMode="auto">
              <a:xfrm>
                <a:off x="4122298" y="415729"/>
                <a:ext cx="2139885" cy="2139885"/>
              </a:xfrm>
              <a:prstGeom prst="ellipse">
                <a:avLst/>
              </a:prstGeom>
              <a:gradFill>
                <a:gsLst>
                  <a:gs pos="85000">
                    <a:srgbClr val="FFFFFF">
                      <a:alpha val="77714"/>
                    </a:srgbClr>
                  </a:gs>
                  <a:gs pos="63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path path="circle">
                  <a:fillToRect r="100000" b="100000"/>
                </a:path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4CF71D3-876A-2401-C875-98523E0DA188}"/>
                  </a:ext>
                </a:extLst>
              </p:cNvPr>
              <p:cNvSpPr/>
              <p:nvPr/>
            </p:nvSpPr>
            <p:spPr bwMode="auto">
              <a:xfrm>
                <a:off x="4122297" y="415730"/>
                <a:ext cx="2139885" cy="2139885"/>
              </a:xfrm>
              <a:prstGeom prst="ellipse">
                <a:avLst/>
              </a:prstGeom>
              <a:gradFill flip="none" rotWithShape="1">
                <a:gsLst>
                  <a:gs pos="87000">
                    <a:schemeClr val="bg1">
                      <a:alpha val="5727"/>
                    </a:schemeClr>
                  </a:gs>
                  <a:gs pos="63000">
                    <a:schemeClr val="bg1">
                      <a:alpha val="0"/>
                    </a:schemeClr>
                  </a:gs>
                  <a:gs pos="100000">
                    <a:schemeClr val="bg1">
                      <a:alpha val="2806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28393E-C4D1-54DA-F763-7A6975CE92E5}"/>
              </a:ext>
            </a:extLst>
          </p:cNvPr>
          <p:cNvGrpSpPr/>
          <p:nvPr userDrawn="1"/>
        </p:nvGrpSpPr>
        <p:grpSpPr>
          <a:xfrm>
            <a:off x="7736054" y="2026765"/>
            <a:ext cx="2415505" cy="2588756"/>
            <a:chOff x="-2368942" y="-1004989"/>
            <a:chExt cx="4563166" cy="4890456"/>
          </a:xfrm>
          <a:effectLst>
            <a:outerShdw blurRad="430234" dist="381000" dir="3000000" algn="tl" rotWithShape="0">
              <a:prstClr val="black">
                <a:alpha val="15000"/>
              </a:prstClr>
            </a:outerShdw>
          </a:effectLst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201B77-56A6-4932-F9C5-65B3FCC28C3B}"/>
                </a:ext>
              </a:extLst>
            </p:cNvPr>
            <p:cNvSpPr/>
            <p:nvPr/>
          </p:nvSpPr>
          <p:spPr>
            <a:xfrm>
              <a:off x="-2018807" y="-680747"/>
              <a:ext cx="4213031" cy="4215013"/>
            </a:xfrm>
            <a:custGeom>
              <a:avLst/>
              <a:gdLst>
                <a:gd name="connsiteX0" fmla="*/ 4213031 w 4213031"/>
                <a:gd name="connsiteY0" fmla="*/ 2107507 h 4215013"/>
                <a:gd name="connsiteX1" fmla="*/ 2106516 w 4213031"/>
                <a:gd name="connsiteY1" fmla="*/ 4215014 h 4215013"/>
                <a:gd name="connsiteX2" fmla="*/ 0 w 4213031"/>
                <a:gd name="connsiteY2" fmla="*/ 2107507 h 4215013"/>
                <a:gd name="connsiteX3" fmla="*/ 2106516 w 4213031"/>
                <a:gd name="connsiteY3" fmla="*/ 0 h 4215013"/>
                <a:gd name="connsiteX4" fmla="*/ 4213031 w 4213031"/>
                <a:gd name="connsiteY4" fmla="*/ 2107507 h 421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031" h="4215013">
                  <a:moveTo>
                    <a:pt x="4213031" y="2107507"/>
                  </a:moveTo>
                  <a:cubicBezTo>
                    <a:pt x="4213031" y="3271451"/>
                    <a:pt x="3269912" y="4215014"/>
                    <a:pt x="2106516" y="4215014"/>
                  </a:cubicBezTo>
                  <a:cubicBezTo>
                    <a:pt x="943119" y="4215014"/>
                    <a:pt x="0" y="3271451"/>
                    <a:pt x="0" y="2107507"/>
                  </a:cubicBezTo>
                  <a:cubicBezTo>
                    <a:pt x="0" y="943563"/>
                    <a:pt x="943119" y="0"/>
                    <a:pt x="2106516" y="0"/>
                  </a:cubicBezTo>
                  <a:cubicBezTo>
                    <a:pt x="3269912" y="0"/>
                    <a:pt x="4213031" y="943563"/>
                    <a:pt x="4213031" y="2107507"/>
                  </a:cubicBezTo>
                  <a:close/>
                </a:path>
              </a:pathLst>
            </a:custGeom>
            <a:gradFill>
              <a:gsLst>
                <a:gs pos="6000">
                  <a:srgbClr val="8661C5"/>
                </a:gs>
                <a:gs pos="100000">
                  <a:srgbClr val="0078D4"/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A23A810-769D-3BFD-FD72-54158DCB29A5}"/>
                </a:ext>
              </a:extLst>
            </p:cNvPr>
            <p:cNvSpPr/>
            <p:nvPr/>
          </p:nvSpPr>
          <p:spPr>
            <a:xfrm>
              <a:off x="-2368942" y="-1004989"/>
              <a:ext cx="3196163" cy="4890456"/>
            </a:xfrm>
            <a:custGeom>
              <a:avLst/>
              <a:gdLst>
                <a:gd name="connsiteX0" fmla="*/ 245530 w 3196163"/>
                <a:gd name="connsiteY0" fmla="*/ 3526331 h 4890456"/>
                <a:gd name="connsiteX1" fmla="*/ 130 w 3196163"/>
                <a:gd name="connsiteY1" fmla="*/ 2608755 h 4890456"/>
                <a:gd name="connsiteX2" fmla="*/ 58044 w 3196163"/>
                <a:gd name="connsiteY2" fmla="*/ 2546731 h 4890456"/>
                <a:gd name="connsiteX3" fmla="*/ 1064250 w 3196163"/>
                <a:gd name="connsiteY3" fmla="*/ 2546731 h 4890456"/>
                <a:gd name="connsiteX4" fmla="*/ 1203364 w 3196163"/>
                <a:gd name="connsiteY4" fmla="*/ 3044487 h 4890456"/>
                <a:gd name="connsiteX5" fmla="*/ 326670 w 3196163"/>
                <a:gd name="connsiteY5" fmla="*/ 3550949 h 4890456"/>
                <a:gd name="connsiteX6" fmla="*/ 245530 w 3196163"/>
                <a:gd name="connsiteY6" fmla="*/ 3526331 h 4890456"/>
                <a:gd name="connsiteX7" fmla="*/ 1363243 w 3196163"/>
                <a:gd name="connsiteY7" fmla="*/ 4644811 h 4890456"/>
                <a:gd name="connsiteX8" fmla="*/ 2280628 w 3196163"/>
                <a:gd name="connsiteY8" fmla="*/ 4890327 h 4890456"/>
                <a:gd name="connsiteX9" fmla="*/ 2342623 w 3196163"/>
                <a:gd name="connsiteY9" fmla="*/ 4832385 h 4890456"/>
                <a:gd name="connsiteX10" fmla="*/ 2342623 w 3196163"/>
                <a:gd name="connsiteY10" fmla="*/ 3814417 h 4890456"/>
                <a:gd name="connsiteX11" fmla="*/ 1847682 w 3196163"/>
                <a:gd name="connsiteY11" fmla="*/ 3681602 h 4890456"/>
                <a:gd name="connsiteX12" fmla="*/ 1338577 w 3196163"/>
                <a:gd name="connsiteY12" fmla="*/ 4563633 h 4890456"/>
                <a:gd name="connsiteX13" fmla="*/ 1363183 w 3196163"/>
                <a:gd name="connsiteY13" fmla="*/ 4644811 h 4890456"/>
                <a:gd name="connsiteX14" fmla="*/ 409190 w 3196163"/>
                <a:gd name="connsiteY14" fmla="*/ 3809374 h 4890456"/>
                <a:gd name="connsiteX15" fmla="*/ 1080454 w 3196163"/>
                <a:gd name="connsiteY15" fmla="*/ 4480954 h 4890456"/>
                <a:gd name="connsiteX16" fmla="*/ 1163154 w 3196163"/>
                <a:gd name="connsiteY16" fmla="*/ 4461800 h 4890456"/>
                <a:gd name="connsiteX17" fmla="*/ 1671899 w 3196163"/>
                <a:gd name="connsiteY17" fmla="*/ 3580430 h 4890456"/>
                <a:gd name="connsiteX18" fmla="*/ 1306650 w 3196163"/>
                <a:gd name="connsiteY18" fmla="*/ 3219392 h 4890456"/>
                <a:gd name="connsiteX19" fmla="*/ 428334 w 3196163"/>
                <a:gd name="connsiteY19" fmla="*/ 3726634 h 4890456"/>
                <a:gd name="connsiteX20" fmla="*/ 409190 w 3196163"/>
                <a:gd name="connsiteY20" fmla="*/ 3809374 h 4890456"/>
                <a:gd name="connsiteX21" fmla="*/ 2280628 w 3196163"/>
                <a:gd name="connsiteY21" fmla="*/ 130 h 4890456"/>
                <a:gd name="connsiteX22" fmla="*/ 1363363 w 3196163"/>
                <a:gd name="connsiteY22" fmla="*/ 245646 h 4890456"/>
                <a:gd name="connsiteX23" fmla="*/ 1338757 w 3196163"/>
                <a:gd name="connsiteY23" fmla="*/ 326824 h 4890456"/>
                <a:gd name="connsiteX24" fmla="*/ 1831058 w 3196163"/>
                <a:gd name="connsiteY24" fmla="*/ 1179854 h 4890456"/>
                <a:gd name="connsiteX25" fmla="*/ 2342683 w 3196163"/>
                <a:gd name="connsiteY25" fmla="*/ 1038633 h 4890456"/>
                <a:gd name="connsiteX26" fmla="*/ 2342683 w 3196163"/>
                <a:gd name="connsiteY26" fmla="*/ 58071 h 4890456"/>
                <a:gd name="connsiteX27" fmla="*/ 2280688 w 3196163"/>
                <a:gd name="connsiteY27" fmla="*/ 130 h 4890456"/>
                <a:gd name="connsiteX28" fmla="*/ 1080454 w 3196163"/>
                <a:gd name="connsiteY28" fmla="*/ 409443 h 4890456"/>
                <a:gd name="connsiteX29" fmla="*/ 409310 w 3196163"/>
                <a:gd name="connsiteY29" fmla="*/ 1081023 h 4890456"/>
                <a:gd name="connsiteX30" fmla="*/ 428455 w 3196163"/>
                <a:gd name="connsiteY30" fmla="*/ 1163762 h 4890456"/>
                <a:gd name="connsiteX31" fmla="*/ 1288525 w 3196163"/>
                <a:gd name="connsiteY31" fmla="*/ 1660557 h 4890456"/>
                <a:gd name="connsiteX32" fmla="*/ 1656475 w 3196163"/>
                <a:gd name="connsiteY32" fmla="*/ 1283428 h 4890456"/>
                <a:gd name="connsiteX33" fmla="*/ 1163154 w 3196163"/>
                <a:gd name="connsiteY33" fmla="*/ 428596 h 4890456"/>
                <a:gd name="connsiteX34" fmla="*/ 1080454 w 3196163"/>
                <a:gd name="connsiteY34" fmla="*/ 409443 h 4890456"/>
                <a:gd name="connsiteX35" fmla="*/ 245530 w 3196163"/>
                <a:gd name="connsiteY35" fmla="*/ 1364005 h 4890456"/>
                <a:gd name="connsiteX36" fmla="*/ 130 w 3196163"/>
                <a:gd name="connsiteY36" fmla="*/ 2281701 h 4890456"/>
                <a:gd name="connsiteX37" fmla="*/ 58044 w 3196163"/>
                <a:gd name="connsiteY37" fmla="*/ 2343726 h 4890456"/>
                <a:gd name="connsiteX38" fmla="*/ 1061489 w 3196163"/>
                <a:gd name="connsiteY38" fmla="*/ 2343726 h 4890456"/>
                <a:gd name="connsiteX39" fmla="*/ 1189321 w 3196163"/>
                <a:gd name="connsiteY39" fmla="*/ 1837684 h 4890456"/>
                <a:gd name="connsiteX40" fmla="*/ 326670 w 3196163"/>
                <a:gd name="connsiteY40" fmla="*/ 1339388 h 4890456"/>
                <a:gd name="connsiteX41" fmla="*/ 245530 w 3196163"/>
                <a:gd name="connsiteY41" fmla="*/ 1364005 h 4890456"/>
                <a:gd name="connsiteX42" fmla="*/ 3182949 w 3196163"/>
                <a:gd name="connsiteY42" fmla="*/ 3116598 h 4890456"/>
                <a:gd name="connsiteX43" fmla="*/ 3175927 w 3196163"/>
                <a:gd name="connsiteY43" fmla="*/ 3039623 h 4890456"/>
                <a:gd name="connsiteX44" fmla="*/ 2816259 w 3196163"/>
                <a:gd name="connsiteY44" fmla="*/ 2753819 h 4890456"/>
                <a:gd name="connsiteX45" fmla="*/ 2712194 w 3196163"/>
                <a:gd name="connsiteY45" fmla="*/ 2756581 h 4890456"/>
                <a:gd name="connsiteX46" fmla="*/ 2411580 w 3196163"/>
                <a:gd name="connsiteY46" fmla="*/ 2874565 h 4890456"/>
                <a:gd name="connsiteX47" fmla="*/ 1971972 w 3196163"/>
                <a:gd name="connsiteY47" fmla="*/ 2388278 h 4890456"/>
                <a:gd name="connsiteX48" fmla="*/ 2358587 w 3196163"/>
                <a:gd name="connsiteY48" fmla="*/ 1993735 h 4890456"/>
                <a:gd name="connsiteX49" fmla="*/ 2711353 w 3196163"/>
                <a:gd name="connsiteY49" fmla="*/ 2107937 h 4890456"/>
                <a:gd name="connsiteX50" fmla="*/ 2817279 w 3196163"/>
                <a:gd name="connsiteY50" fmla="*/ 2110639 h 4890456"/>
                <a:gd name="connsiteX51" fmla="*/ 3175867 w 3196163"/>
                <a:gd name="connsiteY51" fmla="*/ 1825675 h 4890456"/>
                <a:gd name="connsiteX52" fmla="*/ 3182829 w 3196163"/>
                <a:gd name="connsiteY52" fmla="*/ 1748580 h 4890456"/>
                <a:gd name="connsiteX53" fmla="*/ 2360928 w 3196163"/>
                <a:gd name="connsiteY53" fmla="*/ 1402673 h 4890456"/>
                <a:gd name="connsiteX54" fmla="*/ 1380828 w 3196163"/>
                <a:gd name="connsiteY54" fmla="*/ 2429347 h 4890456"/>
                <a:gd name="connsiteX55" fmla="*/ 2411520 w 3196163"/>
                <a:gd name="connsiteY55" fmla="*/ 3463827 h 4890456"/>
                <a:gd name="connsiteX56" fmla="*/ 3182949 w 3196163"/>
                <a:gd name="connsiteY56" fmla="*/ 3116598 h 48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6163" h="4890456">
                  <a:moveTo>
                    <a:pt x="245530" y="3526331"/>
                  </a:moveTo>
                  <a:cubicBezTo>
                    <a:pt x="107676" y="3246471"/>
                    <a:pt x="21735" y="2936470"/>
                    <a:pt x="130" y="2608755"/>
                  </a:cubicBezTo>
                  <a:cubicBezTo>
                    <a:pt x="-2091" y="2575191"/>
                    <a:pt x="24496" y="2546731"/>
                    <a:pt x="58044" y="2546731"/>
                  </a:cubicBezTo>
                  <a:lnTo>
                    <a:pt x="1064250" y="2546731"/>
                  </a:lnTo>
                  <a:cubicBezTo>
                    <a:pt x="1079314" y="2724218"/>
                    <a:pt x="1127746" y="2892278"/>
                    <a:pt x="1203364" y="3044487"/>
                  </a:cubicBezTo>
                  <a:lnTo>
                    <a:pt x="326670" y="3550949"/>
                  </a:lnTo>
                  <a:cubicBezTo>
                    <a:pt x="297622" y="3567761"/>
                    <a:pt x="260353" y="3556413"/>
                    <a:pt x="245530" y="3526331"/>
                  </a:cubicBezTo>
                  <a:close/>
                  <a:moveTo>
                    <a:pt x="1363243" y="4644811"/>
                  </a:moveTo>
                  <a:cubicBezTo>
                    <a:pt x="1643092" y="4782730"/>
                    <a:pt x="1953068" y="4868711"/>
                    <a:pt x="2280628" y="4890327"/>
                  </a:cubicBezTo>
                  <a:cubicBezTo>
                    <a:pt x="2314176" y="4892548"/>
                    <a:pt x="2342623" y="4865949"/>
                    <a:pt x="2342623" y="4832385"/>
                  </a:cubicBezTo>
                  <a:lnTo>
                    <a:pt x="2342623" y="3814417"/>
                  </a:lnTo>
                  <a:cubicBezTo>
                    <a:pt x="2166360" y="3800908"/>
                    <a:pt x="1999459" y="3754554"/>
                    <a:pt x="1847682" y="3681602"/>
                  </a:cubicBezTo>
                  <a:lnTo>
                    <a:pt x="1338577" y="4563633"/>
                  </a:lnTo>
                  <a:cubicBezTo>
                    <a:pt x="1321773" y="4592694"/>
                    <a:pt x="1333116" y="4629980"/>
                    <a:pt x="1363183" y="4644811"/>
                  </a:cubicBezTo>
                  <a:close/>
                  <a:moveTo>
                    <a:pt x="409190" y="3809374"/>
                  </a:moveTo>
                  <a:cubicBezTo>
                    <a:pt x="587073" y="4074583"/>
                    <a:pt x="815489" y="4302987"/>
                    <a:pt x="1080454" y="4480954"/>
                  </a:cubicBezTo>
                  <a:cubicBezTo>
                    <a:pt x="1108361" y="4499687"/>
                    <a:pt x="1146350" y="4490921"/>
                    <a:pt x="1163154" y="4461800"/>
                  </a:cubicBezTo>
                  <a:lnTo>
                    <a:pt x="1671899" y="3580430"/>
                  </a:lnTo>
                  <a:cubicBezTo>
                    <a:pt x="1528824" y="3483701"/>
                    <a:pt x="1404954" y="3361213"/>
                    <a:pt x="1306650" y="3219392"/>
                  </a:cubicBezTo>
                  <a:lnTo>
                    <a:pt x="428334" y="3726634"/>
                  </a:lnTo>
                  <a:cubicBezTo>
                    <a:pt x="399227" y="3743447"/>
                    <a:pt x="390465" y="3781454"/>
                    <a:pt x="409190" y="3809374"/>
                  </a:cubicBezTo>
                  <a:close/>
                  <a:moveTo>
                    <a:pt x="2280628" y="130"/>
                  </a:moveTo>
                  <a:cubicBezTo>
                    <a:pt x="1953068" y="21745"/>
                    <a:pt x="1643092" y="107787"/>
                    <a:pt x="1363363" y="245646"/>
                  </a:cubicBezTo>
                  <a:cubicBezTo>
                    <a:pt x="1333236" y="260476"/>
                    <a:pt x="1321953" y="297703"/>
                    <a:pt x="1338757" y="326824"/>
                  </a:cubicBezTo>
                  <a:lnTo>
                    <a:pt x="1831058" y="1179854"/>
                  </a:lnTo>
                  <a:cubicBezTo>
                    <a:pt x="1987156" y="1101858"/>
                    <a:pt x="2160058" y="1052683"/>
                    <a:pt x="2342683" y="1038633"/>
                  </a:cubicBezTo>
                  <a:lnTo>
                    <a:pt x="2342683" y="58071"/>
                  </a:lnTo>
                  <a:cubicBezTo>
                    <a:pt x="2342683" y="24447"/>
                    <a:pt x="2314176" y="-2092"/>
                    <a:pt x="2280688" y="130"/>
                  </a:cubicBezTo>
                  <a:close/>
                  <a:moveTo>
                    <a:pt x="1080454" y="409443"/>
                  </a:moveTo>
                  <a:cubicBezTo>
                    <a:pt x="815489" y="587530"/>
                    <a:pt x="587193" y="815933"/>
                    <a:pt x="409310" y="1081023"/>
                  </a:cubicBezTo>
                  <a:cubicBezTo>
                    <a:pt x="390585" y="1108943"/>
                    <a:pt x="399347" y="1146950"/>
                    <a:pt x="428455" y="1163762"/>
                  </a:cubicBezTo>
                  <a:lnTo>
                    <a:pt x="1288525" y="1660557"/>
                  </a:lnTo>
                  <a:cubicBezTo>
                    <a:pt x="1386049" y="1512671"/>
                    <a:pt x="1511120" y="1384360"/>
                    <a:pt x="1656475" y="1283428"/>
                  </a:cubicBezTo>
                  <a:lnTo>
                    <a:pt x="1163154" y="428596"/>
                  </a:lnTo>
                  <a:cubicBezTo>
                    <a:pt x="1146350" y="399476"/>
                    <a:pt x="1108361" y="390709"/>
                    <a:pt x="1080454" y="409443"/>
                  </a:cubicBezTo>
                  <a:close/>
                  <a:moveTo>
                    <a:pt x="245530" y="1364005"/>
                  </a:moveTo>
                  <a:cubicBezTo>
                    <a:pt x="107676" y="1643865"/>
                    <a:pt x="21735" y="1953987"/>
                    <a:pt x="130" y="2281701"/>
                  </a:cubicBezTo>
                  <a:cubicBezTo>
                    <a:pt x="-2091" y="2315265"/>
                    <a:pt x="24496" y="2343726"/>
                    <a:pt x="58044" y="2343726"/>
                  </a:cubicBezTo>
                  <a:lnTo>
                    <a:pt x="1061489" y="2343726"/>
                  </a:lnTo>
                  <a:cubicBezTo>
                    <a:pt x="1072052" y="2163657"/>
                    <a:pt x="1116703" y="1992835"/>
                    <a:pt x="1189321" y="1837684"/>
                  </a:cubicBezTo>
                  <a:lnTo>
                    <a:pt x="326670" y="1339388"/>
                  </a:lnTo>
                  <a:cubicBezTo>
                    <a:pt x="297622" y="1322576"/>
                    <a:pt x="260353" y="1333924"/>
                    <a:pt x="245530" y="1364005"/>
                  </a:cubicBezTo>
                  <a:close/>
                  <a:moveTo>
                    <a:pt x="3182949" y="3116598"/>
                  </a:moveTo>
                  <a:cubicBezTo>
                    <a:pt x="3203114" y="3093782"/>
                    <a:pt x="3199753" y="3058537"/>
                    <a:pt x="3175927" y="3039623"/>
                  </a:cubicBezTo>
                  <a:lnTo>
                    <a:pt x="2816259" y="2753819"/>
                  </a:lnTo>
                  <a:cubicBezTo>
                    <a:pt x="2785472" y="2729382"/>
                    <a:pt x="2740941" y="2729802"/>
                    <a:pt x="2712194" y="2756581"/>
                  </a:cubicBezTo>
                  <a:cubicBezTo>
                    <a:pt x="2630994" y="2832235"/>
                    <a:pt x="2524528" y="2874565"/>
                    <a:pt x="2411580" y="2874565"/>
                  </a:cubicBezTo>
                  <a:cubicBezTo>
                    <a:pt x="2153397" y="2874565"/>
                    <a:pt x="1946226" y="2651806"/>
                    <a:pt x="1971972" y="2388278"/>
                  </a:cubicBezTo>
                  <a:cubicBezTo>
                    <a:pt x="1991957" y="2183891"/>
                    <a:pt x="2154717" y="2017513"/>
                    <a:pt x="2358587" y="1993735"/>
                  </a:cubicBezTo>
                  <a:cubicBezTo>
                    <a:pt x="2490499" y="1978364"/>
                    <a:pt x="2617670" y="2021055"/>
                    <a:pt x="2711353" y="2107937"/>
                  </a:cubicBezTo>
                  <a:cubicBezTo>
                    <a:pt x="2740701" y="2135137"/>
                    <a:pt x="2786012" y="2135497"/>
                    <a:pt x="2817279" y="2110639"/>
                  </a:cubicBezTo>
                  <a:lnTo>
                    <a:pt x="3175867" y="1825675"/>
                  </a:lnTo>
                  <a:cubicBezTo>
                    <a:pt x="3199753" y="1806702"/>
                    <a:pt x="3203054" y="1771396"/>
                    <a:pt x="3182829" y="1748580"/>
                  </a:cubicBezTo>
                  <a:cubicBezTo>
                    <a:pt x="2976018" y="1514773"/>
                    <a:pt x="2677385" y="1387542"/>
                    <a:pt x="2360928" y="1402673"/>
                  </a:cubicBezTo>
                  <a:cubicBezTo>
                    <a:pt x="1816594" y="1428671"/>
                    <a:pt x="1382508" y="1884097"/>
                    <a:pt x="1380828" y="2429347"/>
                  </a:cubicBezTo>
                  <a:cubicBezTo>
                    <a:pt x="1379027" y="2999455"/>
                    <a:pt x="1842101" y="3463827"/>
                    <a:pt x="2411520" y="3463827"/>
                  </a:cubicBezTo>
                  <a:cubicBezTo>
                    <a:pt x="2709073" y="3463827"/>
                    <a:pt x="2987181" y="3337977"/>
                    <a:pt x="3182949" y="3116598"/>
                  </a:cubicBezTo>
                  <a:close/>
                </a:path>
              </a:pathLst>
            </a:custGeom>
            <a:gradFill>
              <a:gsLst>
                <a:gs pos="6000">
                  <a:srgbClr val="FF9248"/>
                </a:gs>
                <a:gs pos="78000">
                  <a:srgbClr val="D59DFF"/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  <a:effectLst>
              <a:outerShdw blurRad="262601" dist="38100" dir="2700000" sx="101000" sy="101000" algn="tl" rotWithShape="0">
                <a:prstClr val="black">
                  <a:alpha val="14845"/>
                </a:prstClr>
              </a:outerShdw>
            </a:effectLst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892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0111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quare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325D2DC-DBD5-151D-81AC-69B993819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75" r="14275"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4D1E6E7-6980-34C8-5B50-9BC3D2B8E2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7592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tex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96130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Non-bulleted text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8535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 with Subhead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030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Content with Subhead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70597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484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469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283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468397D-B93E-D46C-4CDF-05EC3BCF52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1116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468397D-B93E-D46C-4CDF-05EC3BCF5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3328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506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383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51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5264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5637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23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2709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gradi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  <a:alpha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099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1C1D9A-5BAF-D30D-27F3-0286DA113845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0F0AF5D-5B93-D319-E38F-9356324AC043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9E0FCA-DB69-4CC5-E321-EED10C1C3EE4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A9F35E60-70A0-D050-1795-A45CC550C35D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991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C4C24E-9C4D-542A-EE6B-DAA8AE94C982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B0E3E2C-C5D2-0AA9-52D8-6C9184AC2BFA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FF268D8-356E-B724-0AA6-2DE0C9CCAE1B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13890EE9-DA5E-C486-7E14-FD18702016A9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463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3EEFD7-7823-20FE-9267-CC95C9CC7F8E}"/>
              </a:ext>
            </a:extLst>
          </p:cNvPr>
          <p:cNvGrpSpPr/>
          <p:nvPr userDrawn="1"/>
        </p:nvGrpSpPr>
        <p:grpSpPr>
          <a:xfrm>
            <a:off x="11207931" y="114223"/>
            <a:ext cx="984069" cy="1526510"/>
            <a:chOff x="11207931" y="114223"/>
            <a:chExt cx="984069" cy="152651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5283B6A-8DE6-5857-08F4-4B92A5C98120}"/>
                </a:ext>
              </a:extLst>
            </p:cNvPr>
            <p:cNvSpPr/>
            <p:nvPr/>
          </p:nvSpPr>
          <p:spPr bwMode="auto">
            <a:xfrm>
              <a:off x="11683516" y="209494"/>
              <a:ext cx="508484" cy="1049410"/>
            </a:xfrm>
            <a:custGeom>
              <a:avLst/>
              <a:gdLst>
                <a:gd name="connsiteX0" fmla="*/ 508484 w 508484"/>
                <a:gd name="connsiteY0" fmla="*/ 0 h 1049410"/>
                <a:gd name="connsiteX1" fmla="*/ 508484 w 508484"/>
                <a:gd name="connsiteY1" fmla="*/ 1049410 h 1049410"/>
                <a:gd name="connsiteX2" fmla="*/ 420411 w 508484"/>
                <a:gd name="connsiteY2" fmla="*/ 1040532 h 1049410"/>
                <a:gd name="connsiteX3" fmla="*/ 0 w 508484"/>
                <a:gd name="connsiteY3" fmla="*/ 524705 h 1049410"/>
                <a:gd name="connsiteX4" fmla="*/ 420411 w 508484"/>
                <a:gd name="connsiteY4" fmla="*/ 8878 h 1049410"/>
                <a:gd name="connsiteX5" fmla="*/ 508484 w 508484"/>
                <a:gd name="connsiteY5" fmla="*/ 0 h 104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484" h="1049410">
                  <a:moveTo>
                    <a:pt x="508484" y="0"/>
                  </a:moveTo>
                  <a:lnTo>
                    <a:pt x="508484" y="1049410"/>
                  </a:lnTo>
                  <a:lnTo>
                    <a:pt x="420411" y="1040532"/>
                  </a:lnTo>
                  <a:cubicBezTo>
                    <a:pt x="180483" y="991436"/>
                    <a:pt x="0" y="779147"/>
                    <a:pt x="0" y="524705"/>
                  </a:cubicBezTo>
                  <a:cubicBezTo>
                    <a:pt x="0" y="270263"/>
                    <a:pt x="180483" y="57975"/>
                    <a:pt x="420411" y="8878"/>
                  </a:cubicBezTo>
                  <a:lnTo>
                    <a:pt x="508484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6464FB-E6A2-5622-166E-621C960A69EA}"/>
                </a:ext>
              </a:extLst>
            </p:cNvPr>
            <p:cNvSpPr/>
            <p:nvPr/>
          </p:nvSpPr>
          <p:spPr>
            <a:xfrm>
              <a:off x="11593087" y="114223"/>
              <a:ext cx="598913" cy="1253024"/>
            </a:xfrm>
            <a:custGeom>
              <a:avLst/>
              <a:gdLst>
                <a:gd name="connsiteX0" fmla="*/ 579415 w 733022"/>
                <a:gd name="connsiteY0" fmla="*/ 1154516 h 1533601"/>
                <a:gd name="connsiteX1" fmla="*/ 654140 w 733022"/>
                <a:gd name="connsiteY1" fmla="*/ 1182331 h 1533601"/>
                <a:gd name="connsiteX2" fmla="*/ 733022 w 733022"/>
                <a:gd name="connsiteY2" fmla="*/ 1195890 h 1533601"/>
                <a:gd name="connsiteX3" fmla="*/ 733022 w 733022"/>
                <a:gd name="connsiteY3" fmla="*/ 1519078 h 1533601"/>
                <a:gd name="connsiteX4" fmla="*/ 728849 w 733022"/>
                <a:gd name="connsiteY4" fmla="*/ 1528684 h 1533601"/>
                <a:gd name="connsiteX5" fmla="*/ 715183 w 733022"/>
                <a:gd name="connsiteY5" fmla="*/ 1533561 h 1533601"/>
                <a:gd name="connsiteX6" fmla="*/ 427500 w 733022"/>
                <a:gd name="connsiteY6" fmla="*/ 1456569 h 1533601"/>
                <a:gd name="connsiteX7" fmla="*/ 427481 w 733022"/>
                <a:gd name="connsiteY7" fmla="*/ 1456569 h 1533601"/>
                <a:gd name="connsiteX8" fmla="*/ 419765 w 733022"/>
                <a:gd name="connsiteY8" fmla="*/ 1431112 h 1533601"/>
                <a:gd name="connsiteX9" fmla="*/ 409753 w 733022"/>
                <a:gd name="connsiteY9" fmla="*/ 1009571 h 1533601"/>
                <a:gd name="connsiteX10" fmla="*/ 524291 w 733022"/>
                <a:gd name="connsiteY10" fmla="*/ 1122789 h 1533601"/>
                <a:gd name="connsiteX11" fmla="*/ 364754 w 733022"/>
                <a:gd name="connsiteY11" fmla="*/ 1399179 h 1533601"/>
                <a:gd name="connsiteX12" fmla="*/ 338820 w 733022"/>
                <a:gd name="connsiteY12" fmla="*/ 1405185 h 1533601"/>
                <a:gd name="connsiteX13" fmla="*/ 128318 w 733022"/>
                <a:gd name="connsiteY13" fmla="*/ 1194584 h 1533601"/>
                <a:gd name="connsiteX14" fmla="*/ 134321 w 733022"/>
                <a:gd name="connsiteY14" fmla="*/ 1168637 h 1533601"/>
                <a:gd name="connsiteX15" fmla="*/ 18202 w 733022"/>
                <a:gd name="connsiteY15" fmla="*/ 798631 h 1533601"/>
                <a:gd name="connsiteX16" fmla="*/ 333739 w 733022"/>
                <a:gd name="connsiteY16" fmla="*/ 798631 h 1533601"/>
                <a:gd name="connsiteX17" fmla="*/ 377363 w 733022"/>
                <a:gd name="connsiteY17" fmla="*/ 954723 h 1533601"/>
                <a:gd name="connsiteX18" fmla="*/ 102441 w 733022"/>
                <a:gd name="connsiteY18" fmla="*/ 1113544 h 1533601"/>
                <a:gd name="connsiteX19" fmla="*/ 76996 w 733022"/>
                <a:gd name="connsiteY19" fmla="*/ 1105824 h 1533601"/>
                <a:gd name="connsiteX20" fmla="*/ 41 w 733022"/>
                <a:gd name="connsiteY20" fmla="*/ 818081 h 1533601"/>
                <a:gd name="connsiteX21" fmla="*/ 18202 w 733022"/>
                <a:gd name="connsiteY21" fmla="*/ 798631 h 1533601"/>
                <a:gd name="connsiteX22" fmla="*/ 733022 w 733022"/>
                <a:gd name="connsiteY22" fmla="*/ 440947 h 1533601"/>
                <a:gd name="connsiteX23" fmla="*/ 733022 w 733022"/>
                <a:gd name="connsiteY23" fmla="*/ 627192 h 1533601"/>
                <a:gd name="connsiteX24" fmla="*/ 694597 w 733022"/>
                <a:gd name="connsiteY24" fmla="*/ 638681 h 1533601"/>
                <a:gd name="connsiteX25" fmla="*/ 618391 w 733022"/>
                <a:gd name="connsiteY25" fmla="*/ 748942 h 1533601"/>
                <a:gd name="connsiteX26" fmla="*/ 699416 w 733022"/>
                <a:gd name="connsiteY26" fmla="*/ 889231 h 1533601"/>
                <a:gd name="connsiteX27" fmla="*/ 733022 w 733022"/>
                <a:gd name="connsiteY27" fmla="*/ 896448 h 1533601"/>
                <a:gd name="connsiteX28" fmla="*/ 733022 w 733022"/>
                <a:gd name="connsiteY28" fmla="*/ 1083871 h 1533601"/>
                <a:gd name="connsiteX29" fmla="*/ 691051 w 733022"/>
                <a:gd name="connsiteY29" fmla="*/ 1079617 h 1533601"/>
                <a:gd name="connsiteX30" fmla="*/ 433014 w 733022"/>
                <a:gd name="connsiteY30" fmla="*/ 761820 h 1533601"/>
                <a:gd name="connsiteX31" fmla="*/ 678170 w 733022"/>
                <a:gd name="connsiteY31" fmla="*/ 449027 h 1533601"/>
                <a:gd name="connsiteX32" fmla="*/ 88045 w 733022"/>
                <a:gd name="connsiteY32" fmla="*/ 418365 h 1533601"/>
                <a:gd name="connsiteX33" fmla="*/ 102441 w 733022"/>
                <a:gd name="connsiteY33" fmla="*/ 420020 h 1533601"/>
                <a:gd name="connsiteX34" fmla="*/ 372960 w 733022"/>
                <a:gd name="connsiteY34" fmla="*/ 576281 h 1533601"/>
                <a:gd name="connsiteX35" fmla="*/ 332873 w 733022"/>
                <a:gd name="connsiteY35" fmla="*/ 734971 h 1533601"/>
                <a:gd name="connsiteX36" fmla="*/ 18202 w 733022"/>
                <a:gd name="connsiteY36" fmla="*/ 734971 h 1533601"/>
                <a:gd name="connsiteX37" fmla="*/ 41 w 733022"/>
                <a:gd name="connsiteY37" fmla="*/ 715520 h 1533601"/>
                <a:gd name="connsiteX38" fmla="*/ 76996 w 733022"/>
                <a:gd name="connsiteY38" fmla="*/ 427739 h 1533601"/>
                <a:gd name="connsiteX39" fmla="*/ 88045 w 733022"/>
                <a:gd name="connsiteY39" fmla="*/ 418365 h 1533601"/>
                <a:gd name="connsiteX40" fmla="*/ 353092 w 733022"/>
                <a:gd name="connsiteY40" fmla="*/ 125773 h 1533601"/>
                <a:gd name="connsiteX41" fmla="*/ 364754 w 733022"/>
                <a:gd name="connsiteY41" fmla="*/ 134404 h 1533601"/>
                <a:gd name="connsiteX42" fmla="*/ 519455 w 733022"/>
                <a:gd name="connsiteY42" fmla="*/ 402471 h 1533601"/>
                <a:gd name="connsiteX43" fmla="*/ 404069 w 733022"/>
                <a:gd name="connsiteY43" fmla="*/ 520735 h 1533601"/>
                <a:gd name="connsiteX44" fmla="*/ 134359 w 733022"/>
                <a:gd name="connsiteY44" fmla="*/ 364945 h 1533601"/>
                <a:gd name="connsiteX45" fmla="*/ 128356 w 733022"/>
                <a:gd name="connsiteY45" fmla="*/ 338999 h 1533601"/>
                <a:gd name="connsiteX46" fmla="*/ 338820 w 733022"/>
                <a:gd name="connsiteY46" fmla="*/ 128398 h 1533601"/>
                <a:gd name="connsiteX47" fmla="*/ 353092 w 733022"/>
                <a:gd name="connsiteY47" fmla="*/ 125773 h 1533601"/>
                <a:gd name="connsiteX48" fmla="*/ 715183 w 733022"/>
                <a:gd name="connsiteY48" fmla="*/ 41 h 1533601"/>
                <a:gd name="connsiteX49" fmla="*/ 715202 w 733022"/>
                <a:gd name="connsiteY49" fmla="*/ 41 h 1533601"/>
                <a:gd name="connsiteX50" fmla="*/ 728860 w 733022"/>
                <a:gd name="connsiteY50" fmla="*/ 4910 h 1533601"/>
                <a:gd name="connsiteX51" fmla="*/ 733022 w 733022"/>
                <a:gd name="connsiteY51" fmla="*/ 14482 h 1533601"/>
                <a:gd name="connsiteX52" fmla="*/ 733022 w 733022"/>
                <a:gd name="connsiteY52" fmla="*/ 325990 h 1533601"/>
                <a:gd name="connsiteX53" fmla="*/ 651303 w 733022"/>
                <a:gd name="connsiteY53" fmla="*/ 340329 h 1533601"/>
                <a:gd name="connsiteX54" fmla="*/ 574202 w 733022"/>
                <a:gd name="connsiteY54" fmla="*/ 369991 h 1533601"/>
                <a:gd name="connsiteX55" fmla="*/ 419821 w 733022"/>
                <a:gd name="connsiteY55" fmla="*/ 102489 h 1533601"/>
                <a:gd name="connsiteX56" fmla="*/ 427538 w 733022"/>
                <a:gd name="connsiteY56" fmla="*/ 77032 h 1533601"/>
                <a:gd name="connsiteX57" fmla="*/ 715183 w 733022"/>
                <a:gd name="connsiteY57" fmla="*/ 41 h 15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3022" h="1533601">
                  <a:moveTo>
                    <a:pt x="579415" y="1154516"/>
                  </a:moveTo>
                  <a:cubicBezTo>
                    <a:pt x="603213" y="1165954"/>
                    <a:pt x="628197" y="1175308"/>
                    <a:pt x="654140" y="1182331"/>
                  </a:cubicBezTo>
                  <a:lnTo>
                    <a:pt x="733022" y="1195890"/>
                  </a:lnTo>
                  <a:lnTo>
                    <a:pt x="733022" y="1519078"/>
                  </a:lnTo>
                  <a:lnTo>
                    <a:pt x="728849" y="1528684"/>
                  </a:lnTo>
                  <a:cubicBezTo>
                    <a:pt x="725303" y="1531998"/>
                    <a:pt x="720443" y="1533909"/>
                    <a:pt x="715183" y="1533561"/>
                  </a:cubicBezTo>
                  <a:cubicBezTo>
                    <a:pt x="612463" y="1526782"/>
                    <a:pt x="515258" y="1499819"/>
                    <a:pt x="427500" y="1456569"/>
                  </a:cubicBezTo>
                  <a:lnTo>
                    <a:pt x="427481" y="1456569"/>
                  </a:lnTo>
                  <a:cubicBezTo>
                    <a:pt x="418052" y="1451918"/>
                    <a:pt x="414495" y="1440226"/>
                    <a:pt x="419765" y="1431112"/>
                  </a:cubicBezTo>
                  <a:close/>
                  <a:moveTo>
                    <a:pt x="409753" y="1009571"/>
                  </a:moveTo>
                  <a:cubicBezTo>
                    <a:pt x="440580" y="1054045"/>
                    <a:pt x="479424" y="1092456"/>
                    <a:pt x="524291" y="1122789"/>
                  </a:cubicBezTo>
                  <a:lnTo>
                    <a:pt x="364754" y="1399179"/>
                  </a:lnTo>
                  <a:cubicBezTo>
                    <a:pt x="359484" y="1408311"/>
                    <a:pt x="347571" y="1411060"/>
                    <a:pt x="338820" y="1405185"/>
                  </a:cubicBezTo>
                  <a:cubicBezTo>
                    <a:pt x="255730" y="1349376"/>
                    <a:pt x="184100" y="1277751"/>
                    <a:pt x="128318" y="1194584"/>
                  </a:cubicBezTo>
                  <a:cubicBezTo>
                    <a:pt x="122446" y="1185828"/>
                    <a:pt x="125194" y="1173910"/>
                    <a:pt x="134321" y="1168637"/>
                  </a:cubicBezTo>
                  <a:close/>
                  <a:moveTo>
                    <a:pt x="18202" y="798631"/>
                  </a:moveTo>
                  <a:lnTo>
                    <a:pt x="333739" y="798631"/>
                  </a:lnTo>
                  <a:cubicBezTo>
                    <a:pt x="338462" y="854289"/>
                    <a:pt x="353650" y="906991"/>
                    <a:pt x="377363" y="954723"/>
                  </a:cubicBezTo>
                  <a:lnTo>
                    <a:pt x="102441" y="1113544"/>
                  </a:lnTo>
                  <a:cubicBezTo>
                    <a:pt x="93331" y="1118816"/>
                    <a:pt x="81644" y="1115258"/>
                    <a:pt x="76996" y="1105824"/>
                  </a:cubicBezTo>
                  <a:cubicBezTo>
                    <a:pt x="33766" y="1018063"/>
                    <a:pt x="6816" y="920849"/>
                    <a:pt x="41" y="818081"/>
                  </a:cubicBezTo>
                  <a:cubicBezTo>
                    <a:pt x="-656" y="807556"/>
                    <a:pt x="7682" y="798631"/>
                    <a:pt x="18202" y="798631"/>
                  </a:cubicBezTo>
                  <a:close/>
                  <a:moveTo>
                    <a:pt x="733022" y="440947"/>
                  </a:moveTo>
                  <a:lnTo>
                    <a:pt x="733022" y="627192"/>
                  </a:lnTo>
                  <a:lnTo>
                    <a:pt x="694597" y="638681"/>
                  </a:lnTo>
                  <a:cubicBezTo>
                    <a:pt x="652977" y="659505"/>
                    <a:pt x="623092" y="700871"/>
                    <a:pt x="618391" y="748942"/>
                  </a:cubicBezTo>
                  <a:cubicBezTo>
                    <a:pt x="612336" y="810922"/>
                    <a:pt x="647367" y="865710"/>
                    <a:pt x="699416" y="889231"/>
                  </a:cubicBezTo>
                  <a:lnTo>
                    <a:pt x="733022" y="896448"/>
                  </a:lnTo>
                  <a:lnTo>
                    <a:pt x="733022" y="1083871"/>
                  </a:lnTo>
                  <a:lnTo>
                    <a:pt x="691051" y="1079617"/>
                  </a:lnTo>
                  <a:cubicBezTo>
                    <a:pt x="543639" y="1049300"/>
                    <a:pt x="432521" y="918253"/>
                    <a:pt x="433014" y="761820"/>
                  </a:cubicBezTo>
                  <a:cubicBezTo>
                    <a:pt x="433475" y="612208"/>
                    <a:pt x="537754" y="484162"/>
                    <a:pt x="678170" y="449027"/>
                  </a:cubicBezTo>
                  <a:close/>
                  <a:moveTo>
                    <a:pt x="88045" y="418365"/>
                  </a:moveTo>
                  <a:cubicBezTo>
                    <a:pt x="92687" y="416955"/>
                    <a:pt x="97886" y="417384"/>
                    <a:pt x="102441" y="420020"/>
                  </a:cubicBezTo>
                  <a:lnTo>
                    <a:pt x="372960" y="576281"/>
                  </a:lnTo>
                  <a:cubicBezTo>
                    <a:pt x="350187" y="624934"/>
                    <a:pt x="336185" y="678503"/>
                    <a:pt x="332873" y="734971"/>
                  </a:cubicBezTo>
                  <a:lnTo>
                    <a:pt x="18202" y="734971"/>
                  </a:lnTo>
                  <a:cubicBezTo>
                    <a:pt x="7682" y="734971"/>
                    <a:pt x="-656" y="726045"/>
                    <a:pt x="41" y="715520"/>
                  </a:cubicBezTo>
                  <a:cubicBezTo>
                    <a:pt x="6816" y="612752"/>
                    <a:pt x="33766" y="515501"/>
                    <a:pt x="76996" y="427739"/>
                  </a:cubicBezTo>
                  <a:cubicBezTo>
                    <a:pt x="79320" y="423023"/>
                    <a:pt x="83404" y="419775"/>
                    <a:pt x="88045" y="418365"/>
                  </a:cubicBezTo>
                  <a:close/>
                  <a:moveTo>
                    <a:pt x="353092" y="125773"/>
                  </a:moveTo>
                  <a:cubicBezTo>
                    <a:pt x="357823" y="126868"/>
                    <a:pt x="362119" y="129838"/>
                    <a:pt x="364754" y="134404"/>
                  </a:cubicBezTo>
                  <a:lnTo>
                    <a:pt x="519455" y="402471"/>
                  </a:lnTo>
                  <a:cubicBezTo>
                    <a:pt x="473873" y="434122"/>
                    <a:pt x="434652" y="474359"/>
                    <a:pt x="404069" y="520735"/>
                  </a:cubicBezTo>
                  <a:lnTo>
                    <a:pt x="134359" y="364945"/>
                  </a:lnTo>
                  <a:cubicBezTo>
                    <a:pt x="125231" y="359673"/>
                    <a:pt x="122484" y="347754"/>
                    <a:pt x="128356" y="338999"/>
                  </a:cubicBezTo>
                  <a:cubicBezTo>
                    <a:pt x="184138" y="255869"/>
                    <a:pt x="255730" y="184244"/>
                    <a:pt x="338820" y="128398"/>
                  </a:cubicBezTo>
                  <a:cubicBezTo>
                    <a:pt x="343196" y="125460"/>
                    <a:pt x="348362" y="124679"/>
                    <a:pt x="353092" y="125773"/>
                  </a:cubicBezTo>
                  <a:close/>
                  <a:moveTo>
                    <a:pt x="715183" y="41"/>
                  </a:moveTo>
                  <a:lnTo>
                    <a:pt x="715202" y="41"/>
                  </a:lnTo>
                  <a:cubicBezTo>
                    <a:pt x="720453" y="-308"/>
                    <a:pt x="725313" y="1599"/>
                    <a:pt x="728860" y="4910"/>
                  </a:cubicBezTo>
                  <a:lnTo>
                    <a:pt x="733022" y="14482"/>
                  </a:lnTo>
                  <a:lnTo>
                    <a:pt x="733022" y="325990"/>
                  </a:lnTo>
                  <a:lnTo>
                    <a:pt x="651303" y="340329"/>
                  </a:lnTo>
                  <a:cubicBezTo>
                    <a:pt x="624470" y="347792"/>
                    <a:pt x="598678" y="357762"/>
                    <a:pt x="574202" y="369991"/>
                  </a:cubicBezTo>
                  <a:lnTo>
                    <a:pt x="419821" y="102489"/>
                  </a:lnTo>
                  <a:cubicBezTo>
                    <a:pt x="414552" y="93357"/>
                    <a:pt x="418090" y="81683"/>
                    <a:pt x="427538" y="77032"/>
                  </a:cubicBezTo>
                  <a:cubicBezTo>
                    <a:pt x="515258" y="33801"/>
                    <a:pt x="612463" y="6819"/>
                    <a:pt x="715183" y="41"/>
                  </a:cubicBezTo>
                  <a:close/>
                </a:path>
              </a:pathLst>
            </a:cu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Donut 7">
              <a:extLst>
                <a:ext uri="{FF2B5EF4-FFF2-40B4-BE49-F238E27FC236}">
                  <a16:creationId xmlns:a16="http://schemas.microsoft.com/office/drawing/2014/main" id="{0F7C416D-805C-DD02-0EE6-47278DC893F6}"/>
                </a:ext>
              </a:extLst>
            </p:cNvPr>
            <p:cNvSpPr/>
            <p:nvPr/>
          </p:nvSpPr>
          <p:spPr bwMode="auto">
            <a:xfrm>
              <a:off x="11207931" y="1255577"/>
              <a:ext cx="385156" cy="385156"/>
            </a:xfrm>
            <a:prstGeom prst="donut">
              <a:avLst/>
            </a:prstGeom>
            <a:gradFill>
              <a:gsLst>
                <a:gs pos="6000">
                  <a:srgbClr val="FF9248">
                    <a:alpha val="34000"/>
                  </a:srgbClr>
                </a:gs>
                <a:gs pos="77000">
                  <a:schemeClr val="accent4">
                    <a:alpha val="29000"/>
                  </a:schemeClr>
                </a:gs>
              </a:gsLst>
              <a:lin ang="3343960" scaled="1"/>
            </a:gradFill>
            <a:ln w="599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7581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oleObject" Target="../embeddings/oleObject3.bin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59.xml"/><Relationship Id="rId41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112.xml"/><Relationship Id="rId42" Type="http://schemas.openxmlformats.org/officeDocument/2006/relationships/oleObject" Target="../embeddings/oleObject5.bin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10.xml"/><Relationship Id="rId37" Type="http://schemas.openxmlformats.org/officeDocument/2006/relationships/slideLayout" Target="../slideLayouts/slideLayout115.xml"/><Relationship Id="rId40" Type="http://schemas.openxmlformats.org/officeDocument/2006/relationships/theme" Target="../theme/theme3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13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11.xml"/><Relationship Id="rId38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98.xml"/><Relationship Id="rId41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102E1BC-2F1D-B833-248B-C5DD1BEED6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223297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425" imgH="426" progId="TCLayout.ActiveDocument.1">
                  <p:embed/>
                </p:oleObj>
              </mc:Choice>
              <mc:Fallback>
                <p:oleObj name="think-cell Slide" r:id="rId42" imgW="425" imgH="42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02E1BC-2F1D-B833-248B-C5DD1BEED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  <p:sldLayoutId id="2147484024" r:id="rId33"/>
    <p:sldLayoutId id="2147484025" r:id="rId34"/>
    <p:sldLayoutId id="2147484026" r:id="rId35"/>
    <p:sldLayoutId id="2147484027" r:id="rId36"/>
    <p:sldLayoutId id="2147484028" r:id="rId37"/>
    <p:sldLayoutId id="2147484029" r:id="rId38"/>
    <p:sldLayoutId id="2147484048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102E1BC-2F1D-B833-248B-C5DD1BEED6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223297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425" imgH="426" progId="TCLayout.ActiveDocument.1">
                  <p:embed/>
                </p:oleObj>
              </mc:Choice>
              <mc:Fallback>
                <p:oleObj name="think-cell Slide" r:id="rId42" imgW="425" imgH="42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02E1BC-2F1D-B833-248B-C5DD1BEED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6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  <p:sldLayoutId id="2147484067" r:id="rId18"/>
    <p:sldLayoutId id="2147484068" r:id="rId19"/>
    <p:sldLayoutId id="2147484069" r:id="rId20"/>
    <p:sldLayoutId id="2147484070" r:id="rId21"/>
    <p:sldLayoutId id="2147484071" r:id="rId22"/>
    <p:sldLayoutId id="2147484072" r:id="rId23"/>
    <p:sldLayoutId id="2147484073" r:id="rId24"/>
    <p:sldLayoutId id="2147484074" r:id="rId25"/>
    <p:sldLayoutId id="2147484075" r:id="rId26"/>
    <p:sldLayoutId id="2147484076" r:id="rId27"/>
    <p:sldLayoutId id="2147484077" r:id="rId28"/>
    <p:sldLayoutId id="2147484078" r:id="rId29"/>
    <p:sldLayoutId id="2147484079" r:id="rId30"/>
    <p:sldLayoutId id="2147484080" r:id="rId31"/>
    <p:sldLayoutId id="2147484081" r:id="rId32"/>
    <p:sldLayoutId id="2147484082" r:id="rId33"/>
    <p:sldLayoutId id="2147484083" r:id="rId34"/>
    <p:sldLayoutId id="2147484084" r:id="rId35"/>
    <p:sldLayoutId id="2147484085" r:id="rId36"/>
    <p:sldLayoutId id="2147484086" r:id="rId37"/>
    <p:sldLayoutId id="2147484087" r:id="rId38"/>
    <p:sldLayoutId id="2147484106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102E1BC-2F1D-B833-248B-C5DD1BEED6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223297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425" imgH="426" progId="TCLayout.ActiveDocument.1">
                  <p:embed/>
                </p:oleObj>
              </mc:Choice>
              <mc:Fallback>
                <p:oleObj name="think-cell Slide" r:id="rId42" imgW="425" imgH="42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02E1BC-2F1D-B833-248B-C5DD1BEED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  <p:sldLayoutId id="2147484124" r:id="rId17"/>
    <p:sldLayoutId id="2147484125" r:id="rId18"/>
    <p:sldLayoutId id="2147484126" r:id="rId19"/>
    <p:sldLayoutId id="2147484127" r:id="rId20"/>
    <p:sldLayoutId id="2147484128" r:id="rId21"/>
    <p:sldLayoutId id="2147484129" r:id="rId22"/>
    <p:sldLayoutId id="2147484130" r:id="rId23"/>
    <p:sldLayoutId id="2147484131" r:id="rId24"/>
    <p:sldLayoutId id="2147484132" r:id="rId25"/>
    <p:sldLayoutId id="2147484133" r:id="rId26"/>
    <p:sldLayoutId id="2147484134" r:id="rId27"/>
    <p:sldLayoutId id="2147484135" r:id="rId28"/>
    <p:sldLayoutId id="2147484136" r:id="rId29"/>
    <p:sldLayoutId id="2147484137" r:id="rId30"/>
    <p:sldLayoutId id="2147484138" r:id="rId31"/>
    <p:sldLayoutId id="2147484139" r:id="rId32"/>
    <p:sldLayoutId id="2147484140" r:id="rId33"/>
    <p:sldLayoutId id="2147484141" r:id="rId34"/>
    <p:sldLayoutId id="2147484142" r:id="rId35"/>
    <p:sldLayoutId id="2147484143" r:id="rId36"/>
    <p:sldLayoutId id="2147484144" r:id="rId37"/>
    <p:sldLayoutId id="2147484145" r:id="rId38"/>
    <p:sldLayoutId id="2147484164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4848041" cy="1107996"/>
          </a:xfrm>
        </p:spPr>
        <p:txBody>
          <a:bodyPr vert="horz" wrap="square">
            <a:spAutoFit/>
          </a:bodyPr>
          <a:lstStyle/>
          <a:p>
            <a:r>
              <a:rPr lang="en-US" sz="3600">
                <a:ea typeface="+mj-ea"/>
                <a:cs typeface="+mj-cs"/>
              </a:rPr>
              <a:t>Capability Envisioning</a:t>
            </a:r>
            <a:br>
              <a:rPr lang="en-US" sz="3600">
                <a:ea typeface="+mj-ea"/>
                <a:cs typeface="+mj-cs"/>
              </a:rPr>
            </a:br>
            <a:r>
              <a:rPr lang="en-US" sz="3600">
                <a:ea typeface="+mj-ea"/>
                <a:cs typeface="+mj-cs"/>
              </a:rPr>
              <a:t>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4858698" cy="307777"/>
          </a:xfrm>
        </p:spPr>
        <p:txBody>
          <a:bodyPr/>
          <a:lstStyle/>
          <a:p>
            <a:r>
              <a:rPr lang="en-US" sz="2000">
                <a:latin typeface="+mj-lt"/>
                <a:ea typeface="+mj-ea"/>
                <a:cs typeface="+mj-cs"/>
              </a:rPr>
              <a:t>AI for ISVs 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462953F-0DE8-47E3-0672-6EB508FADB7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84200" y="4637245"/>
            <a:ext cx="4292600" cy="24622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cs typeface="+mn-cs"/>
              </a:rPr>
              <a:t>June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45717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522B2CB-F2A7-C927-3142-0EF72072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 marL="0" lvl="0" indent="0">
              <a:spcBef>
                <a:spcPts val="0"/>
              </a:spcBef>
              <a:buSzTx/>
              <a:buNone/>
              <a:defRPr/>
            </a:pPr>
            <a:r>
              <a:rPr lang="en-US" sz="3600">
                <a:ea typeface="+mj-ea"/>
                <a:cs typeface="+mj-cs"/>
              </a:rPr>
              <a:t>Which generative </a:t>
            </a:r>
            <a:r>
              <a:rPr lang="en-US">
                <a:ea typeface="+mj-ea"/>
                <a:cs typeface="+mj-cs"/>
              </a:rPr>
              <a:t>AI </a:t>
            </a:r>
            <a:r>
              <a:rPr lang="en-US" sz="3600">
                <a:ea typeface="+mj-ea"/>
                <a:cs typeface="+mj-cs"/>
              </a:rPr>
              <a:t>approach should you pursue? </a:t>
            </a:r>
          </a:p>
        </p:txBody>
      </p:sp>
      <p:sp>
        <p:nvSpPr>
          <p:cNvPr id="2" name="Oval 32">
            <a:extLst>
              <a:ext uri="{FF2B5EF4-FFF2-40B4-BE49-F238E27FC236}">
                <a16:creationId xmlns:a16="http://schemas.microsoft.com/office/drawing/2014/main" id="{F155C8C9-3E3F-01A6-BF8D-9014FE150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800" y="1768475"/>
            <a:ext cx="9528447" cy="4089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84200" dist="38100" dir="3960000" sx="102000" sy="102000" algn="tl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1BFC34-0039-273F-6BA7-D99D87D9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703961" y="1842655"/>
            <a:ext cx="0" cy="172489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F002A0-7DA6-AC54-3115-AA1D23D59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8883" y="1842655"/>
            <a:ext cx="0" cy="172489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965AF8-EA66-831C-12C5-45E079AA0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433805" y="1842655"/>
            <a:ext cx="0" cy="172489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C8329-A483-E59F-1593-F0B60B1A0ACD}"/>
              </a:ext>
            </a:extLst>
          </p:cNvPr>
          <p:cNvSpPr/>
          <p:nvPr/>
        </p:nvSpPr>
        <p:spPr bwMode="auto">
          <a:xfrm>
            <a:off x="378500" y="1321243"/>
            <a:ext cx="2286000" cy="33778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1572F-59CA-ACBB-3B49-47FA34FE5C63}"/>
              </a:ext>
            </a:extLst>
          </p:cNvPr>
          <p:cNvSpPr/>
          <p:nvPr/>
        </p:nvSpPr>
        <p:spPr bwMode="auto">
          <a:xfrm>
            <a:off x="435602" y="1842655"/>
            <a:ext cx="2171796" cy="17248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Where is my data?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What infrastructure do I need to connect it?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How do I need my data to interface with Microsoft data and other sources?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99745-21F5-BAF5-EF0A-78EAE8A6792B}"/>
              </a:ext>
            </a:extLst>
          </p:cNvPr>
          <p:cNvSpPr/>
          <p:nvPr/>
        </p:nvSpPr>
        <p:spPr bwMode="auto">
          <a:xfrm>
            <a:off x="378500" y="3667125"/>
            <a:ext cx="2286000" cy="210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i="1">
                <a:solidFill>
                  <a:schemeClr val="tx1"/>
                </a:solidFill>
              </a:rPr>
              <a:t>[Your response here]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E997F4-5EC6-0B90-FBAC-592156B00A46}"/>
              </a:ext>
            </a:extLst>
          </p:cNvPr>
          <p:cNvSpPr/>
          <p:nvPr/>
        </p:nvSpPr>
        <p:spPr bwMode="auto">
          <a:xfrm>
            <a:off x="2742701" y="1321243"/>
            <a:ext cx="2286000" cy="33778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Customizability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044CD-83E5-5E63-2CF1-580BB3435D17}"/>
              </a:ext>
            </a:extLst>
          </p:cNvPr>
          <p:cNvSpPr/>
          <p:nvPr/>
        </p:nvSpPr>
        <p:spPr bwMode="auto">
          <a:xfrm>
            <a:off x="2800524" y="1842655"/>
            <a:ext cx="2171796" cy="17248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How will customers interact with my app?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Do I need to control its tone and behavior?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Am I prepared to manage security and compliance?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D73546-9F1A-32E8-A3A3-04FB486D541E}"/>
              </a:ext>
            </a:extLst>
          </p:cNvPr>
          <p:cNvSpPr/>
          <p:nvPr/>
        </p:nvSpPr>
        <p:spPr bwMode="auto">
          <a:xfrm>
            <a:off x="2742701" y="3667125"/>
            <a:ext cx="2286000" cy="210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i="1">
                <a:solidFill>
                  <a:schemeClr val="tx1"/>
                </a:solidFill>
              </a:rPr>
              <a:t>[Your response here]</a:t>
            </a:r>
          </a:p>
          <a:p>
            <a:pPr marL="171450" indent="-171450"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14F04F-EA1F-DD32-557A-5D4618AA89BF}"/>
              </a:ext>
            </a:extLst>
          </p:cNvPr>
          <p:cNvSpPr/>
          <p:nvPr/>
        </p:nvSpPr>
        <p:spPr bwMode="auto">
          <a:xfrm>
            <a:off x="5106902" y="1321243"/>
            <a:ext cx="2286000" cy="33778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Development Complexity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DB404B-2427-B636-7A9A-343C7A224731}"/>
              </a:ext>
            </a:extLst>
          </p:cNvPr>
          <p:cNvSpPr/>
          <p:nvPr/>
        </p:nvSpPr>
        <p:spPr bwMode="auto">
          <a:xfrm>
            <a:off x="5165446" y="1842655"/>
            <a:ext cx="2171796" cy="17248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How much time can I dedicate to app dev?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What resources can I dedicate to this app?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Who do I have available to staff to this project?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3773BC-524E-FC3C-3DD7-6FB7B8FDE1A5}"/>
              </a:ext>
            </a:extLst>
          </p:cNvPr>
          <p:cNvSpPr/>
          <p:nvPr/>
        </p:nvSpPr>
        <p:spPr bwMode="auto">
          <a:xfrm>
            <a:off x="5106902" y="3667125"/>
            <a:ext cx="2286000" cy="210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i="1">
                <a:solidFill>
                  <a:schemeClr val="tx1"/>
                </a:solidFill>
              </a:rPr>
              <a:t>[Your response here]</a:t>
            </a:r>
          </a:p>
          <a:p>
            <a:pPr marL="171450" indent="-171450"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D7818C-12CE-D358-BC3B-5CC9B390FC80}"/>
              </a:ext>
            </a:extLst>
          </p:cNvPr>
          <p:cNvSpPr/>
          <p:nvPr/>
        </p:nvSpPr>
        <p:spPr bwMode="auto">
          <a:xfrm>
            <a:off x="7473267" y="1321243"/>
            <a:ext cx="2286000" cy="33778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 user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FF2F4-6BD6-63A0-1995-F43A8C78206D}"/>
              </a:ext>
            </a:extLst>
          </p:cNvPr>
          <p:cNvSpPr/>
          <p:nvPr/>
        </p:nvSpPr>
        <p:spPr bwMode="auto">
          <a:xfrm>
            <a:off x="7530369" y="1842655"/>
            <a:ext cx="2171796" cy="17248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Who is the end user?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How much technical know—how will my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end-user have?</a:t>
            </a:r>
          </a:p>
          <a:p>
            <a:pPr marL="228600" indent="-228600" algn="l" defTabSz="932472" fontAlgn="base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Where would the pilot interface with the app?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561E09-5CE7-18D1-03E0-50C0F54BFB44}"/>
              </a:ext>
            </a:extLst>
          </p:cNvPr>
          <p:cNvSpPr/>
          <p:nvPr/>
        </p:nvSpPr>
        <p:spPr bwMode="auto">
          <a:xfrm>
            <a:off x="7473267" y="3667125"/>
            <a:ext cx="2286000" cy="210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i="1">
                <a:solidFill>
                  <a:schemeClr val="tx1"/>
                </a:solidFill>
              </a:rPr>
              <a:t>[Your response here]</a:t>
            </a:r>
          </a:p>
          <a:p>
            <a:pPr marL="171450" indent="-171450">
              <a:spcAft>
                <a:spcPts val="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angle 33">
            <a:hlinkClick r:id="" action="ppaction://noaction"/>
            <a:extLst>
              <a:ext uri="{FF2B5EF4-FFF2-40B4-BE49-F238E27FC236}">
                <a16:creationId xmlns:a16="http://schemas.microsoft.com/office/drawing/2014/main" id="{D681E3DC-BD5B-2F27-8C5C-E36AC97B1CDB}"/>
              </a:ext>
            </a:extLst>
          </p:cNvPr>
          <p:cNvSpPr/>
          <p:nvPr/>
        </p:nvSpPr>
        <p:spPr bwMode="auto">
          <a:xfrm>
            <a:off x="9974580" y="1921058"/>
            <a:ext cx="1912620" cy="1171437"/>
          </a:xfrm>
          <a:prstGeom prst="rect">
            <a:avLst/>
          </a:prstGeom>
          <a:gradFill flip="none" rotWithShape="1">
            <a:gsLst>
              <a:gs pos="0">
                <a:srgbClr val="A36CA5"/>
              </a:gs>
              <a:gs pos="100000">
                <a:schemeClr val="accent4"/>
              </a:gs>
            </a:gsLst>
            <a:lin ang="162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Adopt or extend</a:t>
            </a:r>
            <a:br>
              <a:rPr lang="en-US" sz="16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Copilot</a:t>
            </a:r>
          </a:p>
        </p:txBody>
      </p:sp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423846B5-D896-2CC8-BCE3-510086F73FB4}"/>
              </a:ext>
            </a:extLst>
          </p:cNvPr>
          <p:cNvSpPr/>
          <p:nvPr/>
        </p:nvSpPr>
        <p:spPr bwMode="auto">
          <a:xfrm>
            <a:off x="9974580" y="3256992"/>
            <a:ext cx="1912620" cy="1171437"/>
          </a:xfrm>
          <a:prstGeom prst="rect">
            <a:avLst/>
          </a:prstGeom>
          <a:gradFill flip="none" rotWithShape="1">
            <a:gsLst>
              <a:gs pos="0">
                <a:srgbClr val="D78171"/>
              </a:gs>
              <a:gs pos="100000">
                <a:srgbClr val="A36CA5"/>
              </a:gs>
            </a:gsLst>
            <a:lin ang="162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 a custom copilot</a:t>
            </a:r>
          </a:p>
        </p:txBody>
      </p:sp>
      <p:sp>
        <p:nvSpPr>
          <p:cNvPr id="36" name="Rectangle 35">
            <a:hlinkClick r:id="" action="ppaction://noaction"/>
            <a:extLst>
              <a:ext uri="{FF2B5EF4-FFF2-40B4-BE49-F238E27FC236}">
                <a16:creationId xmlns:a16="http://schemas.microsoft.com/office/drawing/2014/main" id="{DD660DB8-A807-51F8-F8C6-D9811F8235BC}"/>
              </a:ext>
            </a:extLst>
          </p:cNvPr>
          <p:cNvSpPr/>
          <p:nvPr/>
        </p:nvSpPr>
        <p:spPr bwMode="auto">
          <a:xfrm>
            <a:off x="9974580" y="4592926"/>
            <a:ext cx="1912620" cy="1171437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100000">
                <a:srgbClr val="D78270"/>
              </a:gs>
            </a:gsLst>
            <a:lin ang="162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 an app on Fabric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555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3FD442-D979-05D4-F388-674F114F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3850-72A7-D9C9-3B86-BEF1E32F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01119"/>
            <a:ext cx="11018520" cy="553998"/>
          </a:xfrm>
        </p:spPr>
        <p:txBody>
          <a:bodyPr/>
          <a:lstStyle/>
          <a:p>
            <a:r>
              <a:rPr lang="en-US">
                <a:ea typeface="+mj-ea"/>
                <a:cs typeface="+mj-cs"/>
              </a:rPr>
              <a:t>Which generative AI approach should I choose?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C66620-BEB3-9F14-BCE3-10AE6AAF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4676709"/>
            <a:ext cx="12192000" cy="2181291"/>
          </a:xfrm>
          <a:prstGeom prst="rect">
            <a:avLst/>
          </a:prstGeom>
          <a:solidFill>
            <a:schemeClr val="bg2"/>
          </a:soli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4A624-30F0-74C5-11AF-70CD65C61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63620"/>
            <a:ext cx="11018520" cy="5102280"/>
          </a:xfrm>
          <a:prstGeom prst="rect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2C523-B7A6-41E3-2C54-5F507A8E5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342" y="1631974"/>
            <a:ext cx="2684185" cy="4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1E8B5-95C0-F964-94BB-3C65439D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1637548"/>
            <a:ext cx="2390294" cy="14359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3ECAB-B402-69D3-AE5C-9EDFF33DE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3296789"/>
            <a:ext cx="2390294" cy="1441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28965B-BE09-789D-19FD-C4D754816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4969003"/>
            <a:ext cx="2390294" cy="14341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B933F-25B8-CAB6-CEC0-B91196593FD7}"/>
              </a:ext>
            </a:extLst>
          </p:cNvPr>
          <p:cNvSpPr txBox="1"/>
          <p:nvPr/>
        </p:nvSpPr>
        <p:spPr>
          <a:xfrm>
            <a:off x="588263" y="1074983"/>
            <a:ext cx="38300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/>
              <a:t>Align to your highest capability needs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0593F8-C53A-0E2A-BDBE-75EEB9A752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54479" y="1626378"/>
            <a:ext cx="2685048" cy="599029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Considerations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048081-6711-2D0B-D567-D5040C367063}"/>
              </a:ext>
            </a:extLst>
          </p:cNvPr>
          <p:cNvSpPr/>
          <p:nvPr/>
        </p:nvSpPr>
        <p:spPr bwMode="auto">
          <a:xfrm>
            <a:off x="755342" y="2286000"/>
            <a:ext cx="2684185" cy="36625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What data requirements does my solution need?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How much control and customization do I want?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What amount of development lift can I provide for this project?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Who is my end user?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How much of an investment can I justify based on the projected profitability?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What amount of risk can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I justify for this solution?</a:t>
            </a:r>
          </a:p>
        </p:txBody>
      </p:sp>
      <p:grpSp>
        <p:nvGrpSpPr>
          <p:cNvPr id="22" name="Group 21" descr="3 arrows pointing towards the 3 points">
            <a:extLst>
              <a:ext uri="{FF2B5EF4-FFF2-40B4-BE49-F238E27FC236}">
                <a16:creationId xmlns:a16="http://schemas.microsoft.com/office/drawing/2014/main" id="{704CEF98-EB3B-0DF8-ED89-DB3BAB1C3DB8}"/>
              </a:ext>
            </a:extLst>
          </p:cNvPr>
          <p:cNvGrpSpPr/>
          <p:nvPr/>
        </p:nvGrpSpPr>
        <p:grpSpPr>
          <a:xfrm>
            <a:off x="3439527" y="2352744"/>
            <a:ext cx="950943" cy="3329630"/>
            <a:chOff x="3439527" y="2352744"/>
            <a:chExt cx="950943" cy="3329630"/>
          </a:xfrm>
        </p:grpSpPr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48F82F7D-C6CC-8761-7B4A-538D2A814262}"/>
                </a:ext>
              </a:extLst>
            </p:cNvPr>
            <p:cNvCxnSpPr>
              <a:stCxn id="6" idx="3"/>
              <a:endCxn id="26" idx="1"/>
            </p:cNvCxnSpPr>
            <p:nvPr/>
          </p:nvCxnSpPr>
          <p:spPr>
            <a:xfrm flipV="1">
              <a:off x="3439527" y="2352744"/>
              <a:ext cx="950943" cy="1664815"/>
            </a:xfrm>
            <a:prstGeom prst="bentConnector3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64BD5745-C014-0901-1C22-A84D1477303F}"/>
                </a:ext>
              </a:extLst>
            </p:cNvPr>
            <p:cNvCxnSpPr>
              <a:cxnSpLocks/>
              <a:stCxn id="6" idx="3"/>
              <a:endCxn id="34" idx="1"/>
            </p:cNvCxnSpPr>
            <p:nvPr/>
          </p:nvCxnSpPr>
          <p:spPr>
            <a:xfrm>
              <a:off x="3439527" y="4017559"/>
              <a:ext cx="950943" cy="16648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D2E0B38-F9E7-9B45-506C-AF797641C55F}"/>
                </a:ext>
              </a:extLst>
            </p:cNvPr>
            <p:cNvCxnSpPr>
              <a:stCxn id="6" idx="3"/>
              <a:endCxn id="30" idx="1"/>
            </p:cNvCxnSpPr>
            <p:nvPr/>
          </p:nvCxnSpPr>
          <p:spPr>
            <a:xfrm>
              <a:off x="3439527" y="4017559"/>
              <a:ext cx="950943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8C150DB-BF72-C27E-F2E2-570DBF722896}"/>
              </a:ext>
            </a:extLst>
          </p:cNvPr>
          <p:cNvSpPr/>
          <p:nvPr/>
        </p:nvSpPr>
        <p:spPr bwMode="auto">
          <a:xfrm>
            <a:off x="4390470" y="1631974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Limited data sources surfaced via plugin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Limited customizability/managed by Microsoft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No/low-code/low lift requirements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Non-technical end user/solution integrating within Microsoft products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Low-mid level financial investment</a:t>
            </a:r>
          </a:p>
        </p:txBody>
      </p:sp>
      <p:cxnSp>
        <p:nvCxnSpPr>
          <p:cNvPr id="27" name="Straight Arrow Connector 26" descr="Arrow pointing right">
            <a:extLst>
              <a:ext uri="{FF2B5EF4-FFF2-40B4-BE49-F238E27FC236}">
                <a16:creationId xmlns:a16="http://schemas.microsoft.com/office/drawing/2014/main" id="{EE17CE24-4D87-E98A-C989-8B5B5BE85DAD}"/>
              </a:ext>
            </a:extLst>
          </p:cNvPr>
          <p:cNvCxnSpPr>
            <a:cxnSpLocks/>
          </p:cNvCxnSpPr>
          <p:nvPr/>
        </p:nvCxnSpPr>
        <p:spPr>
          <a:xfrm>
            <a:off x="8452082" y="2352744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80D104-DBCD-8C50-7559-7303FCC35C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1631974"/>
            <a:ext cx="2388814" cy="463533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B8DEB8-6192-E088-4726-EB34026F28B2}"/>
              </a:ext>
            </a:extLst>
          </p:cNvPr>
          <p:cNvSpPr txBox="1"/>
          <p:nvPr/>
        </p:nvSpPr>
        <p:spPr>
          <a:xfrm>
            <a:off x="9319694" y="2244872"/>
            <a:ext cx="1799772" cy="5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Adopt/extend</a:t>
            </a:r>
            <a:b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1p Copilot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DA87A8-71B4-38FF-E3C8-D614EAA0E6FA}"/>
              </a:ext>
            </a:extLst>
          </p:cNvPr>
          <p:cNvSpPr/>
          <p:nvPr/>
        </p:nvSpPr>
        <p:spPr bwMode="auto">
          <a:xfrm>
            <a:off x="4390470" y="3296789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Multiple data sources surfaced via API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Moderate to full customizability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Pro-code/moderate lift requirements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Non-technical end user/solution integrating within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ISV’s own products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Low-high level financial investment</a:t>
            </a:r>
          </a:p>
        </p:txBody>
      </p:sp>
      <p:cxnSp>
        <p:nvCxnSpPr>
          <p:cNvPr id="31" name="Straight Arrow Connector 30" descr="Arrow pointing right">
            <a:extLst>
              <a:ext uri="{FF2B5EF4-FFF2-40B4-BE49-F238E27FC236}">
                <a16:creationId xmlns:a16="http://schemas.microsoft.com/office/drawing/2014/main" id="{1DB2161B-B8F9-C42F-D835-AC74BFF700CD}"/>
              </a:ext>
            </a:extLst>
          </p:cNvPr>
          <p:cNvCxnSpPr/>
          <p:nvPr/>
        </p:nvCxnSpPr>
        <p:spPr>
          <a:xfrm>
            <a:off x="8452082" y="4017558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56F74EF-3464-832D-9B55-C4E4C1100B3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3296789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 </a:t>
            </a: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B</a:t>
            </a:r>
            <a:endParaRPr kumimoji="0" lang="en-US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278B83-FB2E-3616-273C-16E4F6A05AC3}"/>
              </a:ext>
            </a:extLst>
          </p:cNvPr>
          <p:cNvSpPr txBox="1"/>
          <p:nvPr/>
        </p:nvSpPr>
        <p:spPr>
          <a:xfrm>
            <a:off x="9345534" y="3912066"/>
            <a:ext cx="179977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>
                <a:latin typeface="+mj-lt"/>
                <a:ea typeface="+mj-ea"/>
                <a:cs typeface="+mj-cs"/>
              </a:rPr>
              <a:t>Build a </a:t>
            </a:r>
            <a:br>
              <a:rPr lang="en-US">
                <a:latin typeface="+mj-lt"/>
                <a:ea typeface="+mj-ea"/>
                <a:cs typeface="+mj-cs"/>
              </a:rPr>
            </a:br>
            <a:r>
              <a:rPr lang="en-US">
                <a:latin typeface="+mj-lt"/>
                <a:ea typeface="+mj-ea"/>
                <a:cs typeface="+mj-cs"/>
              </a:rPr>
              <a:t>custom copilot</a:t>
            </a:r>
            <a:endParaRPr lang="en-US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711F38-0C07-9363-7F4C-CC8A6CA431F3}"/>
              </a:ext>
            </a:extLst>
          </p:cNvPr>
          <p:cNvSpPr/>
          <p:nvPr/>
        </p:nvSpPr>
        <p:spPr bwMode="auto">
          <a:xfrm>
            <a:off x="4390470" y="4961604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73152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Capable of complex data infrastructure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Full customizability/shared management with Microsoft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Pro-code/high lift requirements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Non-technical or technical end user/solution integrating within ISV’s own products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Mid-high level financial investment</a:t>
            </a:r>
          </a:p>
        </p:txBody>
      </p:sp>
      <p:cxnSp>
        <p:nvCxnSpPr>
          <p:cNvPr id="35" name="Straight Arrow Connector 34" descr="Arrow pointing right">
            <a:extLst>
              <a:ext uri="{FF2B5EF4-FFF2-40B4-BE49-F238E27FC236}">
                <a16:creationId xmlns:a16="http://schemas.microsoft.com/office/drawing/2014/main" id="{AFA34FA9-9A42-04BF-6F61-EC7E60675D9C}"/>
              </a:ext>
            </a:extLst>
          </p:cNvPr>
          <p:cNvCxnSpPr/>
          <p:nvPr/>
        </p:nvCxnSpPr>
        <p:spPr>
          <a:xfrm>
            <a:off x="8452082" y="5682374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B656F36-718C-2E65-BE7C-D42AC88E7F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4961604"/>
            <a:ext cx="2388814" cy="462944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 </a:t>
            </a: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  <a:endParaRPr kumimoji="0" lang="en-US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D846CC-DD4E-A7DA-C259-C89792F80B06}"/>
              </a:ext>
            </a:extLst>
          </p:cNvPr>
          <p:cNvSpPr txBox="1"/>
          <p:nvPr/>
        </p:nvSpPr>
        <p:spPr>
          <a:xfrm>
            <a:off x="9345534" y="5573723"/>
            <a:ext cx="1799772" cy="551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app </a:t>
            </a:r>
            <a:b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Fabric</a:t>
            </a:r>
          </a:p>
        </p:txBody>
      </p:sp>
    </p:spTree>
    <p:extLst>
      <p:ext uri="{BB962C8B-B14F-4D97-AF65-F5344CB8AC3E}">
        <p14:creationId xmlns:p14="http://schemas.microsoft.com/office/powerpoint/2010/main" val="410286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3FD442-D979-05D4-F388-674F114F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3850-72A7-D9C9-3B86-BEF1E32F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01119"/>
            <a:ext cx="11018520" cy="94179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>
                <a:ea typeface="+mj-ea"/>
                <a:cs typeface="+mj-cs"/>
              </a:rPr>
              <a:t>Which pattern from “Adopt/extend a Copilot”</a:t>
            </a:r>
            <a:br>
              <a:rPr lang="en-US">
                <a:ea typeface="+mj-ea"/>
                <a:cs typeface="+mj-cs"/>
              </a:rPr>
            </a:br>
            <a:r>
              <a:rPr lang="en-US">
                <a:ea typeface="+mj-ea"/>
                <a:cs typeface="+mj-cs"/>
              </a:rPr>
              <a:t>should I choose?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7DC395-1D3D-B12B-742A-496506B2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4676709"/>
            <a:ext cx="12192000" cy="2181291"/>
          </a:xfrm>
          <a:prstGeom prst="rect">
            <a:avLst/>
          </a:prstGeom>
          <a:solidFill>
            <a:schemeClr val="bg2"/>
          </a:soli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BD094-3E00-669B-51DD-56E84F923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63620"/>
            <a:ext cx="11018520" cy="5102280"/>
          </a:xfrm>
          <a:prstGeom prst="rect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EA9D2-6A7D-A6D9-1E54-C4B0337F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342" y="1631974"/>
            <a:ext cx="2684185" cy="4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2F832-A743-20E0-07F3-4E672595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1637548"/>
            <a:ext cx="2390294" cy="14359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6C694-CF8A-C42A-6E2E-2B8BDD67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3296789"/>
            <a:ext cx="2390294" cy="1441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CAB25-A0B6-93E1-458F-A64D750F2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4969003"/>
            <a:ext cx="2390294" cy="14341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C46479-09C0-4A7A-E033-485D7D365F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54910" y="1626378"/>
            <a:ext cx="2685048" cy="599029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Adopt/extend</a:t>
            </a:r>
            <a:b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 Microsoft Copilot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46EA9-5E20-6AA6-FF5D-F900FD138719}"/>
              </a:ext>
            </a:extLst>
          </p:cNvPr>
          <p:cNvSpPr/>
          <p:nvPr/>
        </p:nvSpPr>
        <p:spPr bwMode="auto">
          <a:xfrm>
            <a:off x="755342" y="2286000"/>
            <a:ext cx="2684185" cy="3293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Data needs are met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through plugins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Little customizability required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Low-code is preferred/required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Designed for non-technical end users using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Microsoft product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Low projected profitability justifies a low-level investment</a:t>
            </a:r>
          </a:p>
        </p:txBody>
      </p:sp>
      <p:grpSp>
        <p:nvGrpSpPr>
          <p:cNvPr id="14" name="Group 13" descr="3 arrows pointing towards the 3 points">
            <a:extLst>
              <a:ext uri="{FF2B5EF4-FFF2-40B4-BE49-F238E27FC236}">
                <a16:creationId xmlns:a16="http://schemas.microsoft.com/office/drawing/2014/main" id="{FD02562D-C27E-D217-FB57-20FA3F4736F6}"/>
              </a:ext>
            </a:extLst>
          </p:cNvPr>
          <p:cNvGrpSpPr/>
          <p:nvPr/>
        </p:nvGrpSpPr>
        <p:grpSpPr>
          <a:xfrm>
            <a:off x="3439527" y="2352744"/>
            <a:ext cx="950943" cy="3329630"/>
            <a:chOff x="3439527" y="2352744"/>
            <a:chExt cx="950943" cy="3329630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D6B25033-35BA-3586-7F4F-C09AA9CB3688}"/>
                </a:ext>
              </a:extLst>
            </p:cNvPr>
            <p:cNvCxnSpPr>
              <a:stCxn id="5" idx="3"/>
              <a:endCxn id="23" idx="1"/>
            </p:cNvCxnSpPr>
            <p:nvPr/>
          </p:nvCxnSpPr>
          <p:spPr>
            <a:xfrm flipV="1">
              <a:off x="3439527" y="2352744"/>
              <a:ext cx="950943" cy="1664815"/>
            </a:xfrm>
            <a:prstGeom prst="bentConnector3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85C4C734-B453-E49A-7674-F638CA25F416}"/>
                </a:ext>
              </a:extLst>
            </p:cNvPr>
            <p:cNvCxnSpPr>
              <a:cxnSpLocks/>
              <a:stCxn id="5" idx="3"/>
              <a:endCxn id="38" idx="1"/>
            </p:cNvCxnSpPr>
            <p:nvPr/>
          </p:nvCxnSpPr>
          <p:spPr>
            <a:xfrm>
              <a:off x="3439527" y="4017559"/>
              <a:ext cx="950943" cy="16648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C5C6A8-2FE4-1AA2-CED5-FA6B211A087F}"/>
                </a:ext>
              </a:extLst>
            </p:cNvPr>
            <p:cNvCxnSpPr>
              <a:stCxn id="5" idx="3"/>
              <a:endCxn id="31" idx="1"/>
            </p:cNvCxnSpPr>
            <p:nvPr/>
          </p:nvCxnSpPr>
          <p:spPr>
            <a:xfrm>
              <a:off x="3439527" y="4017559"/>
              <a:ext cx="950943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3F8AB31-F0C4-0ADE-4552-70F5B7A21506}"/>
              </a:ext>
            </a:extLst>
          </p:cNvPr>
          <p:cNvSpPr/>
          <p:nvPr/>
        </p:nvSpPr>
        <p:spPr bwMode="auto">
          <a:xfrm>
            <a:off x="4390470" y="1631974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Enables existing Copilots to interact with ISV apps</a:t>
            </a:r>
            <a:br>
              <a:rPr lang="en-US" sz="1200"/>
            </a:br>
            <a:r>
              <a:rPr lang="en-US" sz="1200">
                <a:solidFill>
                  <a:schemeClr val="tx1"/>
                </a:solidFill>
              </a:rPr>
              <a:t>and services to expand capabilities, such as retrieving information or executing actions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Can be created with various tools such as Teams Message Extensions and Power Platform plugins through Copilot Studio</a:t>
            </a:r>
            <a:endParaRPr lang="en-US" sz="1200">
              <a:solidFill>
                <a:schemeClr val="tx1"/>
              </a:solidFill>
              <a:cs typeface="Segoe UI"/>
            </a:endParaRPr>
          </a:p>
        </p:txBody>
      </p:sp>
      <p:cxnSp>
        <p:nvCxnSpPr>
          <p:cNvPr id="26" name="Straight Arrow Connector 25" descr="Arrow pointing right towards">
            <a:extLst>
              <a:ext uri="{FF2B5EF4-FFF2-40B4-BE49-F238E27FC236}">
                <a16:creationId xmlns:a16="http://schemas.microsoft.com/office/drawing/2014/main" id="{61649810-F0EB-029B-4163-066081EC366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452082" y="2352744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409C516-006D-F546-0560-A50F95A2F9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1631974"/>
            <a:ext cx="2388814" cy="463533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4605EB-A585-4AD8-F8AB-A320D9C081DC}"/>
              </a:ext>
            </a:extLst>
          </p:cNvPr>
          <p:cNvSpPr txBox="1"/>
          <p:nvPr/>
        </p:nvSpPr>
        <p:spPr>
          <a:xfrm>
            <a:off x="9319694" y="2244872"/>
            <a:ext cx="1799772" cy="5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</a:t>
            </a:r>
            <a:b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plugins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21DD72-A50C-7854-24A0-FBD6D150EADD}"/>
              </a:ext>
            </a:extLst>
          </p:cNvPr>
          <p:cNvSpPr/>
          <p:nvPr/>
        </p:nvSpPr>
        <p:spPr bwMode="auto">
          <a:xfrm>
            <a:off x="4390470" y="3296789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Enables ISVs to connect their data to the Microsoft 365 Semantic Index to make it searchable and actionable for users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Uses Fabric to connect ISV data to the Microsoft Cloud and the Microsoft Graph, which allows Microsoft Copilot to access it</a:t>
            </a:r>
          </a:p>
        </p:txBody>
      </p:sp>
      <p:cxnSp>
        <p:nvCxnSpPr>
          <p:cNvPr id="32" name="Straight Arrow Connector 31" descr="Arrow pointing right towards">
            <a:extLst>
              <a:ext uri="{FF2B5EF4-FFF2-40B4-BE49-F238E27FC236}">
                <a16:creationId xmlns:a16="http://schemas.microsoft.com/office/drawing/2014/main" id="{4B01C541-C88E-6400-3CF8-C24D2902DAF2}"/>
              </a:ext>
            </a:extLst>
          </p:cNvPr>
          <p:cNvCxnSpPr/>
          <p:nvPr/>
        </p:nvCxnSpPr>
        <p:spPr>
          <a:xfrm>
            <a:off x="8452082" y="4017558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489CD2C-CC4E-D147-C2D4-D591F13898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3296789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77856E-A505-2D90-4709-B1D326F4DF2F}"/>
              </a:ext>
            </a:extLst>
          </p:cNvPr>
          <p:cNvSpPr txBox="1"/>
          <p:nvPr/>
        </p:nvSpPr>
        <p:spPr>
          <a:xfrm>
            <a:off x="9345534" y="3912066"/>
            <a:ext cx="17997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</a:t>
            </a:r>
            <a:b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6B60CB-60AA-847A-BFC6-5D94492E89D6}"/>
              </a:ext>
            </a:extLst>
          </p:cNvPr>
          <p:cNvSpPr/>
          <p:nvPr/>
        </p:nvSpPr>
        <p:spPr bwMode="auto">
          <a:xfrm>
            <a:off x="4390470" y="4961604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Provides Teams chatbots with natural language capabilities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Can build on existing capabilities such as safety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features that can be reused for ISV application</a:t>
            </a:r>
          </a:p>
          <a:p>
            <a:pPr marL="133350" indent="-133350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Doesn’t require integration with Graph data</a:t>
            </a:r>
          </a:p>
        </p:txBody>
      </p:sp>
      <p:cxnSp>
        <p:nvCxnSpPr>
          <p:cNvPr id="49" name="Straight Arrow Connector 48" descr="Arrow pointing right towards">
            <a:extLst>
              <a:ext uri="{FF2B5EF4-FFF2-40B4-BE49-F238E27FC236}">
                <a16:creationId xmlns:a16="http://schemas.microsoft.com/office/drawing/2014/main" id="{7E37A988-743B-09DA-5066-D450951D5238}"/>
              </a:ext>
            </a:extLst>
          </p:cNvPr>
          <p:cNvCxnSpPr/>
          <p:nvPr/>
        </p:nvCxnSpPr>
        <p:spPr>
          <a:xfrm>
            <a:off x="8452082" y="5682374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3A18762-F782-90E6-3D48-385B1BFDC5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4961604"/>
            <a:ext cx="2388814" cy="462944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C79AC7-B47E-7A19-5642-B9BEDDDE13CB}"/>
              </a:ext>
            </a:extLst>
          </p:cNvPr>
          <p:cNvSpPr txBox="1"/>
          <p:nvPr/>
        </p:nvSpPr>
        <p:spPr>
          <a:xfrm>
            <a:off x="9345534" y="5573723"/>
            <a:ext cx="1799772" cy="551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Teams AI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182554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3FD442-D979-05D4-F388-674F114F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A43ADF80-A0B8-84EE-0448-5C44C5A12E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5217" y="401119"/>
            <a:ext cx="11021566" cy="9417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32742">
              <a:lnSpc>
                <a:spcPct val="85000"/>
              </a:lnSpc>
              <a:spcBef>
                <a:spcPct val="0"/>
              </a:spcBef>
              <a:buNone/>
              <a:defRPr sz="3600" b="0" cap="none" spc="-50" baseline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Which pattern from “Build a custom </a:t>
            </a:r>
            <a:r>
              <a:rPr lang="en-US">
                <a:ea typeface="+mj-ea"/>
                <a:cs typeface="+mj-cs"/>
              </a:rPr>
              <a:t>copilot</a:t>
            </a: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” should I choose?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3297C4-9E8A-CF1E-73FC-C797698A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4676709"/>
            <a:ext cx="12192000" cy="2181291"/>
          </a:xfrm>
          <a:prstGeom prst="rect">
            <a:avLst/>
          </a:prstGeom>
          <a:solidFill>
            <a:schemeClr val="bg2"/>
          </a:soli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E7DE9-CE6E-6E3F-3B08-79EE6D26B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63620"/>
            <a:ext cx="11018520" cy="5102280"/>
          </a:xfrm>
          <a:prstGeom prst="rect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BC925-0A29-3113-0887-2639F87AE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342" y="1631974"/>
            <a:ext cx="2684185" cy="4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58CA59-CCE4-FA31-583B-5F1A23238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050273" y="2097306"/>
            <a:ext cx="2390294" cy="643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925BE-BF6F-08EA-CCC9-0CCD5143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050273" y="3318220"/>
            <a:ext cx="2390294" cy="643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D2819-BD84-59FA-EE30-0A6C145FE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050273" y="5760049"/>
            <a:ext cx="2390294" cy="643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93CF8-1DAB-7963-0815-2C514755F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049533" y="4539134"/>
            <a:ext cx="2390294" cy="643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799C5-2AC7-34C5-5F3F-42D48DD9E2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54479" y="1626378"/>
            <a:ext cx="2685048" cy="599029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lIns="91440" tIns="45720" rIns="91440" bIns="45720" rtlCol="0" anchor="ctr">
            <a:noAutofit/>
          </a:bodyPr>
          <a:lstStyle/>
          <a:p>
            <a:pPr algn="ctr" defTabSz="932472" fontAlgn="base"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 a custom Copilot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24A730-6260-EC1B-48BE-EC6914F93158}"/>
              </a:ext>
            </a:extLst>
          </p:cNvPr>
          <p:cNvSpPr/>
          <p:nvPr/>
        </p:nvSpPr>
        <p:spPr bwMode="auto">
          <a:xfrm>
            <a:off x="755342" y="2286000"/>
            <a:ext cx="2684185" cy="35086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Requires multiple data sources (POS systems, ERPs, inventory management) surfaced via API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Some customizability required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Pro-code falls within ISV capabilities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Designed for non-technical end users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Medium projected profitability justifies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a mid-level investment</a:t>
            </a:r>
          </a:p>
        </p:txBody>
      </p:sp>
      <p:grpSp>
        <p:nvGrpSpPr>
          <p:cNvPr id="14" name="Group 13" descr="Arrows pointing towards the 4 points">
            <a:extLst>
              <a:ext uri="{FF2B5EF4-FFF2-40B4-BE49-F238E27FC236}">
                <a16:creationId xmlns:a16="http://schemas.microsoft.com/office/drawing/2014/main" id="{A04B8363-ABB5-4001-B3DF-C48E27174361}"/>
              </a:ext>
            </a:extLst>
          </p:cNvPr>
          <p:cNvGrpSpPr/>
          <p:nvPr/>
        </p:nvGrpSpPr>
        <p:grpSpPr>
          <a:xfrm>
            <a:off x="3439527" y="2186187"/>
            <a:ext cx="950943" cy="3662743"/>
            <a:chOff x="3439527" y="2186187"/>
            <a:chExt cx="950943" cy="3662743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2E1CFC13-846C-5033-DF48-7837F46772AF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3439527" y="2186187"/>
              <a:ext cx="950943" cy="1831372"/>
            </a:xfrm>
            <a:prstGeom prst="bentConnector3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6AFC1C0-525C-6C13-3B02-5912C073F431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 flipV="1">
              <a:off x="3439527" y="3407101"/>
              <a:ext cx="950943" cy="61045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F746EF93-B321-C514-A8B3-C832EB8E9437}"/>
                </a:ext>
              </a:extLst>
            </p:cNvPr>
            <p:cNvCxnSpPr>
              <a:cxnSpLocks/>
              <a:stCxn id="4" idx="3"/>
              <a:endCxn id="30" idx="1"/>
            </p:cNvCxnSpPr>
            <p:nvPr/>
          </p:nvCxnSpPr>
          <p:spPr>
            <a:xfrm>
              <a:off x="3439527" y="4017559"/>
              <a:ext cx="950943" cy="6104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5FA267CD-5ABA-F0FE-3600-CFD92619E371}"/>
                </a:ext>
              </a:extLst>
            </p:cNvPr>
            <p:cNvCxnSpPr>
              <a:cxnSpLocks/>
              <a:stCxn id="4" idx="3"/>
              <a:endCxn id="34" idx="1"/>
            </p:cNvCxnSpPr>
            <p:nvPr/>
          </p:nvCxnSpPr>
          <p:spPr>
            <a:xfrm>
              <a:off x="3439527" y="4017559"/>
              <a:ext cx="950943" cy="183137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7BA19-663C-0F6E-078A-5456A1A96958}"/>
              </a:ext>
            </a:extLst>
          </p:cNvPr>
          <p:cNvSpPr>
            <a:spLocks/>
          </p:cNvSpPr>
          <p:nvPr/>
        </p:nvSpPr>
        <p:spPr bwMode="auto">
          <a:xfrm>
            <a:off x="4390470" y="1631974"/>
            <a:ext cx="4061612" cy="1108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Designed for generative AI-powered chatbots that respond to user’s questions</a:t>
            </a:r>
          </a:p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Requires fewer coding considerations</a:t>
            </a:r>
          </a:p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Connects existing applications to bring in data from potentially any source</a:t>
            </a:r>
          </a:p>
        </p:txBody>
      </p:sp>
      <p:cxnSp>
        <p:nvCxnSpPr>
          <p:cNvPr id="23" name="Straight Connector 22" descr="Arrow pointing right towards">
            <a:extLst>
              <a:ext uri="{FF2B5EF4-FFF2-40B4-BE49-F238E27FC236}">
                <a16:creationId xmlns:a16="http://schemas.microsoft.com/office/drawing/2014/main" id="{C6DE713B-4596-7424-83D3-0D3B372358C0}"/>
              </a:ext>
            </a:extLst>
          </p:cNvPr>
          <p:cNvCxnSpPr/>
          <p:nvPr/>
        </p:nvCxnSpPr>
        <p:spPr>
          <a:xfrm>
            <a:off x="8452082" y="2162594"/>
            <a:ext cx="5981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5FAB8-154E-B98B-C012-AE63B3F73D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1631974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</a:t>
            </a: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D</a:t>
            </a:r>
            <a:endParaRPr kumimoji="0" lang="en-US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C7CBB-C875-81E3-2B2E-C44EBF0EE0BE}"/>
              </a:ext>
            </a:extLst>
          </p:cNvPr>
          <p:cNvSpPr txBox="1"/>
          <p:nvPr/>
        </p:nvSpPr>
        <p:spPr>
          <a:xfrm>
            <a:off x="9302366" y="2162594"/>
            <a:ext cx="18861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Platform Connectors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4DEB4D-EE2A-3321-E3BC-CC3AC8B65A2A}"/>
              </a:ext>
            </a:extLst>
          </p:cNvPr>
          <p:cNvSpPr/>
          <p:nvPr/>
        </p:nvSpPr>
        <p:spPr bwMode="auto">
          <a:xfrm>
            <a:off x="4390470" y="2852888"/>
            <a:ext cx="4061612" cy="1108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Helps bring data to users’ fingertips by integrating seamlessly with user-centric data</a:t>
            </a:r>
          </a:p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Designed to derive insights from data in Microsoft 365 as opposed to external sources.</a:t>
            </a:r>
          </a:p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Enhances existing apps with data-focused AI</a:t>
            </a:r>
          </a:p>
        </p:txBody>
      </p:sp>
      <p:cxnSp>
        <p:nvCxnSpPr>
          <p:cNvPr id="27" name="Straight Connector 26" descr="Arrow pointing right towards">
            <a:extLst>
              <a:ext uri="{FF2B5EF4-FFF2-40B4-BE49-F238E27FC236}">
                <a16:creationId xmlns:a16="http://schemas.microsoft.com/office/drawing/2014/main" id="{A1DE0D7A-00A0-4B3D-9B2C-28FEF9E3FDA4}"/>
              </a:ext>
            </a:extLst>
          </p:cNvPr>
          <p:cNvCxnSpPr/>
          <p:nvPr/>
        </p:nvCxnSpPr>
        <p:spPr>
          <a:xfrm>
            <a:off x="8452082" y="3391373"/>
            <a:ext cx="5981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5E3887E-BD3A-C40D-8B67-3D17DD7114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2852888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0B13E-E0C3-C094-68DF-B2C0BD80D239}"/>
              </a:ext>
            </a:extLst>
          </p:cNvPr>
          <p:cNvSpPr txBox="1"/>
          <p:nvPr/>
        </p:nvSpPr>
        <p:spPr>
          <a:xfrm>
            <a:off x="9302366" y="3393546"/>
            <a:ext cx="18861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Microsoft</a:t>
            </a:r>
            <a:br>
              <a:rPr lang="en-US" sz="16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Graphs API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FAAA62-216A-8F38-38D4-B0B8245AB9DB}"/>
              </a:ext>
            </a:extLst>
          </p:cNvPr>
          <p:cNvSpPr/>
          <p:nvPr/>
        </p:nvSpPr>
        <p:spPr bwMode="auto">
          <a:xfrm>
            <a:off x="4390470" y="4073802"/>
            <a:ext cx="4061612" cy="1108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Provides an intuitive low-code approach</a:t>
            </a:r>
          </a:p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Designed to formulate responses to user’s questions and offload simple tasks</a:t>
            </a:r>
          </a:p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Can easily call to existing APIs</a:t>
            </a:r>
          </a:p>
        </p:txBody>
      </p:sp>
      <p:cxnSp>
        <p:nvCxnSpPr>
          <p:cNvPr id="31" name="Straight Connector 30" descr="Arrow pointing right towards">
            <a:extLst>
              <a:ext uri="{FF2B5EF4-FFF2-40B4-BE49-F238E27FC236}">
                <a16:creationId xmlns:a16="http://schemas.microsoft.com/office/drawing/2014/main" id="{6234138D-143C-DF6B-1C37-5102D1507C75}"/>
              </a:ext>
            </a:extLst>
          </p:cNvPr>
          <p:cNvCxnSpPr/>
          <p:nvPr/>
        </p:nvCxnSpPr>
        <p:spPr>
          <a:xfrm>
            <a:off x="8452082" y="4620152"/>
            <a:ext cx="5981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A3A4E74-5FEB-25E5-47FF-8A56BF3A4B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4073802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C0B406-7E63-421D-A261-4BA826FA30C2}"/>
              </a:ext>
            </a:extLst>
          </p:cNvPr>
          <p:cNvSpPr txBox="1"/>
          <p:nvPr/>
        </p:nvSpPr>
        <p:spPr>
          <a:xfrm>
            <a:off x="9301626" y="4614460"/>
            <a:ext cx="188610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OpenAI Assistants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416C53-E488-5C3C-596E-4B477BF86617}"/>
              </a:ext>
            </a:extLst>
          </p:cNvPr>
          <p:cNvSpPr/>
          <p:nvPr/>
        </p:nvSpPr>
        <p:spPr bwMode="auto">
          <a:xfrm>
            <a:off x="4390470" y="5294717"/>
            <a:ext cx="4061612" cy="1108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00000"/>
                </a:solidFill>
              </a:rPr>
              <a:t>Is an all-in-one collaborative platform with existing pretrained models that can be combined</a:t>
            </a:r>
          </a:p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00000"/>
                </a:solidFill>
              </a:rPr>
              <a:t>Offers higher customizability than other patterns</a:t>
            </a:r>
          </a:p>
          <a:p>
            <a:pPr marL="141288" marR="0" lvl="0" indent="-141288" algn="l" defTabSz="932472" rtl="0" eaLnBrk="1" fontAlgn="base" latinLnBrk="0" hangingPunct="1"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00000"/>
                </a:solidFill>
              </a:rPr>
              <a:t>Includes complex coding requiring lift, including the Azure AI SDK and Prompt Flow</a:t>
            </a:r>
          </a:p>
        </p:txBody>
      </p:sp>
      <p:cxnSp>
        <p:nvCxnSpPr>
          <p:cNvPr id="10" name="Straight Connector 9" descr="Arrow pointing right towards">
            <a:extLst>
              <a:ext uri="{FF2B5EF4-FFF2-40B4-BE49-F238E27FC236}">
                <a16:creationId xmlns:a16="http://schemas.microsoft.com/office/drawing/2014/main" id="{CF8B42DB-6886-4881-9AE5-94309266E4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452082" y="5848930"/>
            <a:ext cx="5981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47B0E-721A-4102-0626-5DC6D7CA28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5294717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</a:t>
            </a: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G</a:t>
            </a:r>
            <a:endParaRPr kumimoji="0" lang="en-US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9CE067-136F-B687-0626-3F1CCDCB2F40}"/>
              </a:ext>
            </a:extLst>
          </p:cNvPr>
          <p:cNvSpPr txBox="1"/>
          <p:nvPr/>
        </p:nvSpPr>
        <p:spPr>
          <a:xfrm>
            <a:off x="9302366" y="5958486"/>
            <a:ext cx="18861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AI Studio</a:t>
            </a:r>
          </a:p>
        </p:txBody>
      </p:sp>
    </p:spTree>
    <p:extLst>
      <p:ext uri="{BB962C8B-B14F-4D97-AF65-F5344CB8AC3E}">
        <p14:creationId xmlns:p14="http://schemas.microsoft.com/office/powerpoint/2010/main" val="288939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3FD442-D979-05D4-F388-674F114F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F40E5367-02E8-CD26-4318-5DC849E66E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5217" y="401119"/>
            <a:ext cx="11021566" cy="9417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Which pattern from “Build an app on Fabric”</a:t>
            </a:r>
            <a:b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should I choose?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96029-FDFE-97C4-6F17-70075221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4676709"/>
            <a:ext cx="12192000" cy="2181291"/>
          </a:xfrm>
          <a:prstGeom prst="rect">
            <a:avLst/>
          </a:prstGeom>
          <a:solidFill>
            <a:schemeClr val="bg2"/>
          </a:soli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F7C03-A7C0-438C-D35F-56B3A7CF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63620"/>
            <a:ext cx="11018520" cy="5102280"/>
          </a:xfrm>
          <a:prstGeom prst="rect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6">
                    <a:alpha val="5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94BBF-9567-A3B9-9575-3BE871A47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342" y="1631974"/>
            <a:ext cx="2684185" cy="4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0" rIns="1371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DBFB2E-9C36-E8EA-7A68-6616FB4A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1637548"/>
            <a:ext cx="2390294" cy="14359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245AB7-F95A-E357-EDAB-CFA5CAD2E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3296789"/>
            <a:ext cx="2390294" cy="1441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3FB8-17FD-4962-065D-DC9CDCAC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0273" y="4969003"/>
            <a:ext cx="2390294" cy="14341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666A8-FEFE-372A-AF1E-8141E0189D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54479" y="1626378"/>
            <a:ext cx="2685048" cy="599029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Build an app on Fabric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4A99A-1B07-9B3D-1A9E-BF8FE70C6F0B}"/>
              </a:ext>
            </a:extLst>
          </p:cNvPr>
          <p:cNvSpPr/>
          <p:nvPr/>
        </p:nvSpPr>
        <p:spPr bwMode="auto">
          <a:xfrm>
            <a:off x="755342" y="2286000"/>
            <a:ext cx="2684185" cy="30777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Data needs require complex infrastructure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Full customizability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is required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Pro-code falls within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ISV capabilities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Designed for data scientists or other technical end users</a:t>
            </a:r>
          </a:p>
          <a:p>
            <a:pPr marL="190500" indent="-190500" algn="l" defTabSz="932472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High projected profitability justifies a high-level investment</a:t>
            </a:r>
          </a:p>
        </p:txBody>
      </p:sp>
      <p:grpSp>
        <p:nvGrpSpPr>
          <p:cNvPr id="15" name="Group 14" descr="Arrow pointing towards the 3 points">
            <a:extLst>
              <a:ext uri="{FF2B5EF4-FFF2-40B4-BE49-F238E27FC236}">
                <a16:creationId xmlns:a16="http://schemas.microsoft.com/office/drawing/2014/main" id="{66A5B017-3673-A7FC-961C-E268F12DEB53}"/>
              </a:ext>
            </a:extLst>
          </p:cNvPr>
          <p:cNvGrpSpPr/>
          <p:nvPr/>
        </p:nvGrpSpPr>
        <p:grpSpPr>
          <a:xfrm>
            <a:off x="3439527" y="2352744"/>
            <a:ext cx="950943" cy="3329630"/>
            <a:chOff x="3439527" y="2352744"/>
            <a:chExt cx="950943" cy="3329630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9D71871-4C66-3DDC-4459-427E3D7EEE40}"/>
                </a:ext>
              </a:extLst>
            </p:cNvPr>
            <p:cNvCxnSpPr>
              <a:stCxn id="6" idx="3"/>
              <a:endCxn id="23" idx="1"/>
            </p:cNvCxnSpPr>
            <p:nvPr/>
          </p:nvCxnSpPr>
          <p:spPr>
            <a:xfrm flipV="1">
              <a:off x="3439527" y="2352744"/>
              <a:ext cx="950943" cy="1664815"/>
            </a:xfrm>
            <a:prstGeom prst="bentConnector3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FD0AA39-8BEC-C257-CDD1-AEC381324C86}"/>
                </a:ext>
              </a:extLst>
            </p:cNvPr>
            <p:cNvCxnSpPr>
              <a:cxnSpLocks/>
              <a:stCxn id="6" idx="3"/>
              <a:endCxn id="44" idx="1"/>
            </p:cNvCxnSpPr>
            <p:nvPr/>
          </p:nvCxnSpPr>
          <p:spPr>
            <a:xfrm>
              <a:off x="3439527" y="4017559"/>
              <a:ext cx="950943" cy="16648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96B2D9B-BE11-B42C-11A0-6E1E22099974}"/>
                </a:ext>
              </a:extLst>
            </p:cNvPr>
            <p:cNvCxnSpPr>
              <a:stCxn id="6" idx="3"/>
              <a:endCxn id="40" idx="1"/>
            </p:cNvCxnSpPr>
            <p:nvPr/>
          </p:nvCxnSpPr>
          <p:spPr>
            <a:xfrm>
              <a:off x="3439527" y="4017559"/>
              <a:ext cx="950943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3D74BFA-DFFC-889F-A3E7-3C6289AAA02C}"/>
              </a:ext>
            </a:extLst>
          </p:cNvPr>
          <p:cNvSpPr/>
          <p:nvPr/>
        </p:nvSpPr>
        <p:spPr bwMode="auto">
          <a:xfrm>
            <a:off x="4390470" y="1631974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Supports existing APIs, allowing ISVs to read,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write and manage data within Fabric </a:t>
            </a:r>
            <a:r>
              <a:rPr lang="en-US" sz="1200" err="1">
                <a:solidFill>
                  <a:schemeClr val="tx1"/>
                </a:solidFill>
              </a:rPr>
              <a:t>OneLake</a:t>
            </a:r>
            <a:endParaRPr lang="en-US" sz="1200">
              <a:solidFill>
                <a:schemeClr val="tx1"/>
              </a:solidFill>
            </a:endParaRPr>
          </a:p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Utilizes </a:t>
            </a:r>
            <a:r>
              <a:rPr lang="en-US" sz="1200" err="1">
                <a:solidFill>
                  <a:schemeClr val="tx1"/>
                </a:solidFill>
              </a:rPr>
              <a:t>OneLake</a:t>
            </a:r>
            <a:r>
              <a:rPr lang="en-US" sz="1200">
                <a:solidFill>
                  <a:schemeClr val="tx1"/>
                </a:solidFill>
              </a:rPr>
              <a:t> Foundation through a series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of connectors, such as REST APIs for </a:t>
            </a:r>
            <a:r>
              <a:rPr lang="en-US" sz="1200" err="1">
                <a:solidFill>
                  <a:schemeClr val="tx1"/>
                </a:solidFill>
              </a:rPr>
              <a:t>OneLake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or Data Factory</a:t>
            </a:r>
          </a:p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Enables shortcuts to provide a unified experience across ISVs entire enterprise</a:t>
            </a:r>
          </a:p>
        </p:txBody>
      </p:sp>
      <p:cxnSp>
        <p:nvCxnSpPr>
          <p:cNvPr id="27" name="Straight Arrow Connector 26" descr="Arrows pointing right towards">
            <a:extLst>
              <a:ext uri="{FF2B5EF4-FFF2-40B4-BE49-F238E27FC236}">
                <a16:creationId xmlns:a16="http://schemas.microsoft.com/office/drawing/2014/main" id="{BF76DB76-A30B-4C2D-8C41-8C25902F030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452082" y="2352744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54750A3-F2B1-B354-2AAF-29838D58CE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1631974"/>
            <a:ext cx="2388814" cy="463533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A053C-FE8F-7FE0-8329-29E8B327EF0A}"/>
              </a:ext>
            </a:extLst>
          </p:cNvPr>
          <p:cNvSpPr txBox="1"/>
          <p:nvPr/>
        </p:nvSpPr>
        <p:spPr>
          <a:xfrm>
            <a:off x="9319694" y="2244872"/>
            <a:ext cx="1799772" cy="551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Interop with Fabric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710071-6EC8-0276-AA85-AE52320CFC15}"/>
              </a:ext>
            </a:extLst>
          </p:cNvPr>
          <p:cNvSpPr/>
          <p:nvPr/>
        </p:nvSpPr>
        <p:spPr bwMode="auto">
          <a:xfrm>
            <a:off x="4390470" y="3296789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Enables ISVs to develop products on top of the Fabric platform or combine Fabric with pre-existing applications</a:t>
            </a:r>
          </a:p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Focuses on using REST APIs that provide experiences like data warehousing, data engineering, real-time intelligence, and more</a:t>
            </a:r>
          </a:p>
        </p:txBody>
      </p:sp>
      <p:cxnSp>
        <p:nvCxnSpPr>
          <p:cNvPr id="41" name="Straight Arrow Connector 40" descr="Arrows pointing right towards">
            <a:extLst>
              <a:ext uri="{FF2B5EF4-FFF2-40B4-BE49-F238E27FC236}">
                <a16:creationId xmlns:a16="http://schemas.microsoft.com/office/drawing/2014/main" id="{D3621ADF-3222-9121-0573-FB5E0126D750}"/>
              </a:ext>
            </a:extLst>
          </p:cNvPr>
          <p:cNvCxnSpPr/>
          <p:nvPr/>
        </p:nvCxnSpPr>
        <p:spPr>
          <a:xfrm>
            <a:off x="8452082" y="4017558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6B4DEE4-CF20-1936-4C3D-9A7EEC83DD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3296789"/>
            <a:ext cx="2388814" cy="465332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366B1-0F0D-F1CB-3FCD-44D92E25F91F}"/>
              </a:ext>
            </a:extLst>
          </p:cNvPr>
          <p:cNvSpPr txBox="1"/>
          <p:nvPr/>
        </p:nvSpPr>
        <p:spPr>
          <a:xfrm>
            <a:off x="9345534" y="3912066"/>
            <a:ext cx="17997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on </a:t>
            </a:r>
            <a:b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FAE9FE-9AAA-EFE3-6950-9BD665501169}"/>
              </a:ext>
            </a:extLst>
          </p:cNvPr>
          <p:cNvSpPr/>
          <p:nvPr/>
        </p:nvSpPr>
        <p:spPr bwMode="auto">
          <a:xfrm>
            <a:off x="4390470" y="4961604"/>
            <a:ext cx="4061612" cy="1441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Provides ISVs with tools to create custom workloads within the Fabric ecosystem, leading to high customizability.</a:t>
            </a:r>
          </a:p>
          <a:p>
            <a:pPr marL="141288" indent="-141288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Offers a comprehensive toolkit for integrating applications into a workload hub, providing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an enhanced analytics user experience</a:t>
            </a:r>
          </a:p>
        </p:txBody>
      </p:sp>
      <p:cxnSp>
        <p:nvCxnSpPr>
          <p:cNvPr id="45" name="Straight Arrow Connector 44" descr="Arrows pointing right towards">
            <a:extLst>
              <a:ext uri="{FF2B5EF4-FFF2-40B4-BE49-F238E27FC236}">
                <a16:creationId xmlns:a16="http://schemas.microsoft.com/office/drawing/2014/main" id="{95D3315B-2910-8842-2AC8-B4E66BE67309}"/>
              </a:ext>
            </a:extLst>
          </p:cNvPr>
          <p:cNvCxnSpPr/>
          <p:nvPr/>
        </p:nvCxnSpPr>
        <p:spPr>
          <a:xfrm>
            <a:off x="8452082" y="5682374"/>
            <a:ext cx="597451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1DCE67A-733A-4984-9B2C-F5CA076BD5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51013" y="4961604"/>
            <a:ext cx="2388814" cy="462944"/>
          </a:xfrm>
          <a:prstGeom prst="rect">
            <a:avLst/>
          </a:prstGeom>
          <a:gradFill flip="none" rotWithShape="1">
            <a:gsLst>
              <a:gs pos="6000">
                <a:srgbClr val="FF9248"/>
              </a:gs>
              <a:gs pos="87000">
                <a:schemeClr val="accent4"/>
              </a:gs>
            </a:gsLst>
            <a:lin ang="10800000" scaled="1"/>
            <a:tileRect/>
          </a:gradFill>
          <a:ln w="59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J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14869A-FF0E-3788-CB0F-7F753D9DACF2}"/>
              </a:ext>
            </a:extLst>
          </p:cNvPr>
          <p:cNvSpPr txBox="1"/>
          <p:nvPr/>
        </p:nvSpPr>
        <p:spPr>
          <a:xfrm>
            <a:off x="9345534" y="5573723"/>
            <a:ext cx="1799772" cy="551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Fabric workload</a:t>
            </a:r>
          </a:p>
        </p:txBody>
      </p:sp>
    </p:spTree>
    <p:extLst>
      <p:ext uri="{BB962C8B-B14F-4D97-AF65-F5344CB8AC3E}">
        <p14:creationId xmlns:p14="http://schemas.microsoft.com/office/powerpoint/2010/main" val="116600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LREADY-CHECK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_Light 16x9">
  <a:themeElements>
    <a:clrScheme name="CSA_Light">
      <a:dk1>
        <a:srgbClr val="000000"/>
      </a:dk1>
      <a:lt1>
        <a:srgbClr val="FFFFFF"/>
      </a:lt1>
      <a:dk2>
        <a:srgbClr val="081F2B"/>
      </a:dk2>
      <a:lt2>
        <a:srgbClr val="E8E6DF"/>
      </a:lt2>
      <a:accent1>
        <a:srgbClr val="0078D3"/>
      </a:accent1>
      <a:accent2>
        <a:srgbClr val="28426B"/>
      </a:accent2>
      <a:accent3>
        <a:srgbClr val="8CC8E7"/>
      </a:accent3>
      <a:accent4>
        <a:srgbClr val="8560C3"/>
      </a:accent4>
      <a:accent5>
        <a:srgbClr val="C5B3E2"/>
      </a:accent5>
      <a:accent6>
        <a:srgbClr val="FF5B39"/>
      </a:accent6>
      <a:hlink>
        <a:srgbClr val="0078D3"/>
      </a:hlink>
      <a:folHlink>
        <a:srgbClr val="8660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CSA_Template_2 Light" id="{24D2A9F1-794F-EA4E-B8E6-8163F4B653C2}" vid="{8B49B318-C23E-DA4E-8BE7-C71C0A673AF3}"/>
    </a:ext>
  </a:extLst>
</a:theme>
</file>

<file path=ppt/theme/theme2.xml><?xml version="1.0" encoding="utf-8"?>
<a:theme xmlns:a="http://schemas.openxmlformats.org/drawingml/2006/main" name="Light 16x9">
  <a:themeElements>
    <a:clrScheme name="CSA_Light">
      <a:dk1>
        <a:srgbClr val="000000"/>
      </a:dk1>
      <a:lt1>
        <a:srgbClr val="FFFFFF"/>
      </a:lt1>
      <a:dk2>
        <a:srgbClr val="081F2B"/>
      </a:dk2>
      <a:lt2>
        <a:srgbClr val="E8E6DF"/>
      </a:lt2>
      <a:accent1>
        <a:srgbClr val="0078D3"/>
      </a:accent1>
      <a:accent2>
        <a:srgbClr val="28426B"/>
      </a:accent2>
      <a:accent3>
        <a:srgbClr val="8CC8E7"/>
      </a:accent3>
      <a:accent4>
        <a:srgbClr val="8560C3"/>
      </a:accent4>
      <a:accent5>
        <a:srgbClr val="C5B3E2"/>
      </a:accent5>
      <a:accent6>
        <a:srgbClr val="FF5B39"/>
      </a:accent6>
      <a:hlink>
        <a:srgbClr val="0078D3"/>
      </a:hlink>
      <a:folHlink>
        <a:srgbClr val="8660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CSA_Template_2 Light" id="{24D2A9F1-794F-EA4E-B8E6-8163F4B653C2}" vid="{8B49B318-C23E-DA4E-8BE7-C71C0A673AF3}"/>
    </a:ext>
  </a:extLst>
</a:theme>
</file>

<file path=ppt/theme/theme3.xml><?xml version="1.0" encoding="utf-8"?>
<a:theme xmlns:a="http://schemas.openxmlformats.org/drawingml/2006/main" name="1_Light 16x9">
  <a:themeElements>
    <a:clrScheme name="CSA_Light">
      <a:dk1>
        <a:srgbClr val="000000"/>
      </a:dk1>
      <a:lt1>
        <a:srgbClr val="FFFFFF"/>
      </a:lt1>
      <a:dk2>
        <a:srgbClr val="081F2B"/>
      </a:dk2>
      <a:lt2>
        <a:srgbClr val="E8E6DF"/>
      </a:lt2>
      <a:accent1>
        <a:srgbClr val="0078D3"/>
      </a:accent1>
      <a:accent2>
        <a:srgbClr val="28426B"/>
      </a:accent2>
      <a:accent3>
        <a:srgbClr val="8CC8E7"/>
      </a:accent3>
      <a:accent4>
        <a:srgbClr val="8560C3"/>
      </a:accent4>
      <a:accent5>
        <a:srgbClr val="C5B3E2"/>
      </a:accent5>
      <a:accent6>
        <a:srgbClr val="FF5B39"/>
      </a:accent6>
      <a:hlink>
        <a:srgbClr val="0078D3"/>
      </a:hlink>
      <a:folHlink>
        <a:srgbClr val="8660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CSA_Template_2 Light" id="{24D2A9F1-794F-EA4E-B8E6-8163F4B653C2}" vid="{8B49B318-C23E-DA4E-8BE7-C71C0A673AF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e71148-cd93-48fe-833e-a3946c121691">
      <Terms xmlns="http://schemas.microsoft.com/office/infopath/2007/PartnerControls"/>
    </lcf76f155ced4ddcb4097134ff3c332f>
    <TaxCatchAll xmlns="a1476151-be7f-4eb3-b425-d5ce83f2fd90" xsi:nil="true"/>
    <SharedWithUsers xmlns="a1476151-be7f-4eb3-b425-d5ce83f2fd90">
      <UserInfo>
        <DisplayName>Michael Glaros</DisplayName>
        <AccountId>739</AccountId>
        <AccountType/>
      </UserInfo>
      <UserInfo>
        <DisplayName>Breanna Zwart Matthews</DisplayName>
        <AccountId>40297</AccountId>
        <AccountType/>
      </UserInfo>
      <UserInfo>
        <DisplayName>Jared Blake (DIGITAL INTELLIGENCE SYSTEMS L)</DisplayName>
        <AccountId>38776</AccountId>
        <AccountType/>
      </UserInfo>
      <UserInfo>
        <DisplayName>Pankaj Arora</DisplayName>
        <AccountId>471</AccountId>
        <AccountType/>
      </UserInfo>
      <UserInfo>
        <DisplayName>Michal Furmankiewicz (FURMAN)</DisplayName>
        <AccountId>39790</AccountId>
        <AccountType/>
      </UserInfo>
      <UserInfo>
        <DisplayName>Justin Oppelaar</DisplayName>
        <AccountId>17290</AccountId>
        <AccountType/>
      </UserInfo>
      <UserInfo>
        <DisplayName>Dimitri Obolensky</DisplayName>
        <AccountId>14107</AccountId>
        <AccountType/>
      </UserInfo>
      <UserInfo>
        <DisplayName>Guy Bursell</DisplayName>
        <AccountId>19396</AccountId>
        <AccountType/>
      </UserInfo>
      <UserInfo>
        <DisplayName>Fabien Benichou</DisplayName>
        <AccountId>40335</AccountId>
        <AccountType/>
      </UserInfo>
      <UserInfo>
        <DisplayName>Audrey Colle</DisplayName>
        <AccountId>30385</AccountId>
        <AccountType/>
      </UserInfo>
      <UserInfo>
        <DisplayName>Hibaag Rooble</DisplayName>
        <AccountId>32745</AccountId>
        <AccountType/>
      </UserInfo>
      <UserInfo>
        <DisplayName>Cora Conzoner (RUN Studios LLC)</DisplayName>
        <AccountId>39667</AccountId>
        <AccountType/>
      </UserInfo>
      <UserInfo>
        <DisplayName>Monika Vohra</DisplayName>
        <AccountId>14784</AccountId>
        <AccountType/>
      </UserInfo>
      <UserInfo>
        <DisplayName>Kelly Sesay (SHE / HER)</DisplayName>
        <AccountId>99</AccountId>
        <AccountType/>
      </UserInfo>
      <UserInfo>
        <DisplayName>Dave Miller</DisplayName>
        <AccountId>14380</AccountId>
        <AccountType/>
      </UserInfo>
      <UserInfo>
        <DisplayName>Pam Salzer</DisplayName>
        <AccountId>9759</AccountId>
        <AccountType/>
      </UserInfo>
      <UserInfo>
        <DisplayName>Rochelle Fleming</DisplayName>
        <AccountId>40627</AccountId>
        <AccountType/>
      </UserInfo>
    </SharedWithUsers>
    <OneNoteFluid_FileOrder xmlns="f9e71148-cd93-48fe-833e-a3946c12169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0F6DC4FD67914A916F65B5D0DC7209" ma:contentTypeVersion="23" ma:contentTypeDescription="Create a new document." ma:contentTypeScope="" ma:versionID="88b2fffc99c4f9c134c0fe4b45fbd26b">
  <xsd:schema xmlns:xsd="http://www.w3.org/2001/XMLSchema" xmlns:xs="http://www.w3.org/2001/XMLSchema" xmlns:p="http://schemas.microsoft.com/office/2006/metadata/properties" xmlns:ns1="http://schemas.microsoft.com/sharepoint/v3" xmlns:ns2="f9e71148-cd93-48fe-833e-a3946c121691" xmlns:ns3="a1476151-be7f-4eb3-b425-d5ce83f2fd90" targetNamespace="http://schemas.microsoft.com/office/2006/metadata/properties" ma:root="true" ma:fieldsID="9913ac626dd8c3fd58d78cde0b952b25" ns1:_="" ns2:_="" ns3:_="">
    <xsd:import namespace="http://schemas.microsoft.com/sharepoint/v3"/>
    <xsd:import namespace="f9e71148-cd93-48fe-833e-a3946c121691"/>
    <xsd:import namespace="a1476151-be7f-4eb3-b425-d5ce83f2fd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OneNoteFluid_FileOrder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71148-cd93-48fe-833e-a3946c1216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OneNoteFluid_FileOrder" ma:index="10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76151-be7f-4eb3-b425-d5ce83f2fd9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378f1e8-29fd-42c2-8c94-554ba8fddc53}" ma:internalName="TaxCatchAll" ma:showField="CatchAllData" ma:web="a1476151-be7f-4eb3-b425-d5ce83f2fd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D8EB63-05FA-439D-BBA2-5AAED89E67F8}">
  <ds:schemaRefs>
    <ds:schemaRef ds:uri="a1476151-be7f-4eb3-b425-d5ce83f2fd90"/>
    <ds:schemaRef ds:uri="f9e71148-cd93-48fe-833e-a3946c12169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A0C60FF-75E3-4032-8D0D-1AFF258E61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32D10D-2890-4BFA-B838-AD1D05E3F187}">
  <ds:schemaRefs>
    <ds:schemaRef ds:uri="a1476151-be7f-4eb3-b425-d5ce83f2fd90"/>
    <ds:schemaRef ds:uri="f9e71148-cd93-48fe-833e-a3946c1216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6</Notes>
  <HiddenSlides>5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2_Light 16x9</vt:lpstr>
      <vt:lpstr>Light 16x9</vt:lpstr>
      <vt:lpstr>1_Light 16x9</vt:lpstr>
      <vt:lpstr>Capability Envisioning Template</vt:lpstr>
      <vt:lpstr>Which generative AI approach should you pursue? </vt:lpstr>
      <vt:lpstr>Which generative AI approach should I choose?</vt:lpstr>
      <vt:lpstr>Which pattern from “Adopt/extend a Copilot” should I choose?</vt:lpstr>
      <vt:lpstr>Which pattern from “Build a custom copilot” should I choose?</vt:lpstr>
      <vt:lpstr>Which pattern from “Build an app on Fabric” should I choose?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Steps section for AI workshop decks</dc:title>
  <dc:creator>Jacob Driscoll</dc:creator>
  <cp:revision>1</cp:revision>
  <dcterms:created xsi:type="dcterms:W3CDTF">2023-12-14T20:11:10Z</dcterms:created>
  <dcterms:modified xsi:type="dcterms:W3CDTF">2024-08-16T17:15:27Z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0x010100E20F6DC4FD67914A916F65B5D0DC7209</vt:lpwstr>
  </property>
  <property fmtid="{D5CDD505-2E9C-101B-9397-08002B2CF9AE}" pid="3" name="MediaServiceImageTags">
    <vt:lpwstr/>
  </property>
  <property fmtid="{D5CDD505-2E9C-101B-9397-08002B2CF9AE}" pid="4" name="_dlc_DocIdItemGuid">
    <vt:lpwstr>479e0f9c-0800-404f-a10b-44c64bd870dc</vt:lpwstr>
  </property>
  <property fmtid="{D5CDD505-2E9C-101B-9397-08002B2CF9AE}" pid="5" name="_dlc_policyId">
    <vt:lpwstr>0x01010097A73671C864A748AFB2D921C723D4B7|-369733750</vt:lpwstr>
  </property>
  <property fmtid="{D5CDD505-2E9C-101B-9397-08002B2CF9AE}" pid="6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